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4630400" cy="8229600"/>
  <p:notesSz cx="8229600" cy="14630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57" d="100"/>
          <a:sy n="57" d="100"/>
        </p:scale>
        <p:origin x="78" y="2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040948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0738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CF5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52610" y="2288858"/>
            <a:ext cx="4869180" cy="3651885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864037" y="759086"/>
            <a:ext cx="7910995" cy="482679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8384"/>
              </a:lnSpc>
              <a:buNone/>
            </a:pPr>
            <a:r>
              <a:rPr lang="en-US" sz="8000" b="1" dirty="0" err="1">
                <a:solidFill>
                  <a:srgbClr val="124E73"/>
                </a:solidFill>
                <a:latin typeface="Bahnschrift Condensed" panose="020B0502040204020203" pitchFamily="34" charset="0"/>
                <a:ea typeface="MuseoModerno" pitchFamily="34" charset="-122"/>
                <a:cs typeface="MuseoModerno" pitchFamily="34" charset="-120"/>
              </a:rPr>
              <a:t>Perancangan</a:t>
            </a:r>
            <a:endParaRPr lang="id-ID" sz="8000" b="1" dirty="0">
              <a:solidFill>
                <a:srgbClr val="124E73"/>
              </a:solidFill>
              <a:latin typeface="Bahnschrift Condensed" panose="020B0502040204020203" pitchFamily="34" charset="0"/>
              <a:ea typeface="MuseoModerno" pitchFamily="34" charset="-122"/>
              <a:cs typeface="MuseoModerno" pitchFamily="34" charset="-120"/>
            </a:endParaRPr>
          </a:p>
          <a:p>
            <a:pPr marL="0" indent="0">
              <a:lnSpc>
                <a:spcPts val="8384"/>
              </a:lnSpc>
              <a:buNone/>
            </a:pPr>
            <a:r>
              <a:rPr lang="id-ID" sz="8000" b="1" dirty="0">
                <a:solidFill>
                  <a:srgbClr val="124E73"/>
                </a:solidFill>
                <a:latin typeface="Bahnschrift Condensed" panose="020B0502040204020203" pitchFamily="34" charset="0"/>
                <a:ea typeface="MuseoModerno" pitchFamily="34" charset="-122"/>
                <a:cs typeface="MuseoModerno" pitchFamily="34" charset="-120"/>
              </a:rPr>
              <a:t>Sistem </a:t>
            </a:r>
            <a:r>
              <a:rPr lang="en-US" sz="8000" b="1" dirty="0">
                <a:solidFill>
                  <a:srgbClr val="124E73"/>
                </a:solidFill>
                <a:latin typeface="Bahnschrift Condensed" panose="020B0502040204020203" pitchFamily="34" charset="0"/>
                <a:ea typeface="MuseoModerno" pitchFamily="34" charset="-122"/>
                <a:cs typeface="MuseoModerno" pitchFamily="34" charset="-120"/>
              </a:rPr>
              <a:t>Database Travel </a:t>
            </a:r>
            <a:r>
              <a:rPr lang="en-US" sz="8000" b="1" dirty="0" err="1">
                <a:solidFill>
                  <a:srgbClr val="124E73"/>
                </a:solidFill>
                <a:latin typeface="Bahnschrift Condensed" panose="020B0502040204020203" pitchFamily="34" charset="0"/>
                <a:ea typeface="MuseoModerno" pitchFamily="34" charset="-122"/>
                <a:cs typeface="MuseoModerno" pitchFamily="34" charset="-120"/>
              </a:rPr>
              <a:t>Umroh</a:t>
            </a:r>
            <a:r>
              <a:rPr lang="id-ID" sz="8000" b="1" dirty="0">
                <a:solidFill>
                  <a:srgbClr val="124E73"/>
                </a:solidFill>
                <a:latin typeface="Bahnschrift Condensed" panose="020B0502040204020203" pitchFamily="34" charset="0"/>
                <a:ea typeface="MuseoModerno" pitchFamily="34" charset="-122"/>
                <a:cs typeface="MuseoModerno" pitchFamily="34" charset="-120"/>
              </a:rPr>
              <a:t> – (Namira Travel)</a:t>
            </a:r>
            <a:endParaRPr lang="en-US" sz="8000" b="1" dirty="0">
              <a:latin typeface="Bahnschrift Condensed" panose="020B0502040204020203" pitchFamily="34" charset="0"/>
            </a:endParaRPr>
          </a:p>
        </p:txBody>
      </p:sp>
      <p:sp>
        <p:nvSpPr>
          <p:cNvPr id="7" name="Text 3"/>
          <p:cNvSpPr/>
          <p:nvPr/>
        </p:nvSpPr>
        <p:spPr>
          <a:xfrm>
            <a:off x="908354" y="5661313"/>
            <a:ext cx="5231963" cy="212551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en-ID" sz="1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KELOMPOK 1</a:t>
            </a:r>
            <a:endParaRPr lang="id-ID" sz="1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en-ID" sz="1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Aliya Monika	</a:t>
            </a:r>
            <a:r>
              <a:rPr lang="id-ID" sz="1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ID" sz="1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NPM 2356204001</a:t>
            </a:r>
            <a:endParaRPr lang="id-ID" sz="1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en-ID" sz="14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Amela</a:t>
            </a:r>
            <a:r>
              <a:rPr lang="en-ID" sz="1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14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Pratini</a:t>
            </a:r>
            <a:r>
              <a:rPr lang="en-ID" sz="1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	NPM 2356204002</a:t>
            </a:r>
            <a:endParaRPr lang="id-ID" sz="1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en-ID" sz="14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Akhmad</a:t>
            </a:r>
            <a:r>
              <a:rPr lang="en-ID" sz="1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14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Fikar</a:t>
            </a:r>
            <a:r>
              <a:rPr lang="en-ID" sz="1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	NPM 2359201001</a:t>
            </a:r>
            <a:endParaRPr lang="id-ID" sz="1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en-ID" sz="1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Faris Ahmad </a:t>
            </a:r>
            <a:r>
              <a:rPr lang="en-ID" sz="14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Gafara</a:t>
            </a:r>
            <a:r>
              <a:rPr lang="en-ID" sz="1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id-ID" sz="1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ID" sz="1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NPM 2359201003</a:t>
            </a:r>
            <a:endParaRPr lang="id-ID" sz="1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en-ID" sz="1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M. Burhantio		NPM 2356204004</a:t>
            </a:r>
            <a:endParaRPr lang="id-ID" sz="1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ts val="3110"/>
              </a:lnSpc>
              <a:buNone/>
            </a:pPr>
            <a:endParaRPr lang="en-US" sz="1600" dirty="0"/>
          </a:p>
        </p:txBody>
      </p:sp>
      <p:sp>
        <p:nvSpPr>
          <p:cNvPr id="8" name="Shape 4"/>
          <p:cNvSpPr/>
          <p:nvPr/>
        </p:nvSpPr>
        <p:spPr>
          <a:xfrm>
            <a:off x="864037" y="6825853"/>
            <a:ext cx="394930" cy="394930"/>
          </a:xfrm>
          <a:prstGeom prst="roundRect">
            <a:avLst>
              <a:gd name="adj" fmla="val 23151155"/>
            </a:avLst>
          </a:prstGeom>
          <a:noFill/>
          <a:ln w="7620">
            <a:solidFill>
              <a:srgbClr val="FFFFFF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0738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CF5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242674" cy="8229600"/>
          </a:xfrm>
          <a:prstGeom prst="rect">
            <a:avLst/>
          </a:prstGeom>
        </p:spPr>
      </p:pic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610" y="1579198"/>
            <a:ext cx="3585961" cy="5071204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4682058" y="177698"/>
            <a:ext cx="6172200" cy="77152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6075"/>
              </a:lnSpc>
              <a:buNone/>
            </a:pPr>
            <a:r>
              <a:rPr lang="en-US" sz="5400" dirty="0">
                <a:solidFill>
                  <a:srgbClr val="124E73"/>
                </a:solidFill>
                <a:latin typeface="MuseoModerno" pitchFamily="34" charset="0"/>
                <a:ea typeface="MuseoModerno" pitchFamily="34" charset="-122"/>
                <a:cs typeface="MuseoModerno" pitchFamily="34" charset="-120"/>
              </a:rPr>
              <a:t>Deskripsi Kasus</a:t>
            </a:r>
            <a:endParaRPr lang="en-US" sz="5400" dirty="0"/>
          </a:p>
        </p:txBody>
      </p:sp>
      <p:sp>
        <p:nvSpPr>
          <p:cNvPr id="9" name="Text 5"/>
          <p:cNvSpPr/>
          <p:nvPr/>
        </p:nvSpPr>
        <p:spPr>
          <a:xfrm>
            <a:off x="7152680" y="2314099"/>
            <a:ext cx="6172200" cy="450379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3038"/>
              </a:lnSpc>
              <a:buNone/>
            </a:pPr>
            <a:endParaRPr lang="en-US" sz="243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EE45B95-817D-6524-E55E-5F3E55FEE5A2}"/>
              </a:ext>
            </a:extLst>
          </p:cNvPr>
          <p:cNvSpPr txBox="1"/>
          <p:nvPr/>
        </p:nvSpPr>
        <p:spPr>
          <a:xfrm>
            <a:off x="4682058" y="957120"/>
            <a:ext cx="9499163" cy="68941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ID" sz="2600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Namira</a:t>
            </a:r>
            <a:r>
              <a:rPr lang="en-ID" sz="2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Travel </a:t>
            </a:r>
            <a:r>
              <a:rPr lang="en-ID" sz="2600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adalah</a:t>
            </a:r>
            <a:r>
              <a:rPr lang="en-ID" sz="2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600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perusahaan</a:t>
            </a:r>
            <a:r>
              <a:rPr lang="en-ID" sz="2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yang </a:t>
            </a:r>
            <a:r>
              <a:rPr lang="en-ID" sz="2600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bergerak</a:t>
            </a:r>
            <a:r>
              <a:rPr lang="en-ID" sz="2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di </a:t>
            </a:r>
            <a:r>
              <a:rPr lang="en-ID" sz="2600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bidang</a:t>
            </a:r>
            <a:r>
              <a:rPr lang="en-ID" sz="2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600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jasa</a:t>
            </a:r>
            <a:r>
              <a:rPr lang="en-ID" sz="2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travel </a:t>
            </a:r>
            <a:r>
              <a:rPr lang="en-ID" sz="2600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perjalanan</a:t>
            </a:r>
            <a:r>
              <a:rPr lang="en-ID" sz="2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600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umroh</a:t>
            </a:r>
            <a:r>
              <a:rPr lang="en-ID" sz="2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ID" sz="2600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dengan</a:t>
            </a:r>
            <a:r>
              <a:rPr lang="en-ID" sz="2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600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kantor</a:t>
            </a:r>
            <a:r>
              <a:rPr lang="en-ID" sz="2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600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pusat</a:t>
            </a:r>
            <a:r>
              <a:rPr lang="en-ID" sz="2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yang </a:t>
            </a:r>
            <a:r>
              <a:rPr lang="en-ID" sz="2600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berlokasi</a:t>
            </a:r>
            <a:r>
              <a:rPr lang="en-ID" sz="2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di Jakarta dan </a:t>
            </a:r>
            <a:r>
              <a:rPr lang="en-ID" sz="2600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tiga</a:t>
            </a:r>
            <a:r>
              <a:rPr lang="en-ID" sz="2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600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kantor</a:t>
            </a:r>
            <a:r>
              <a:rPr lang="en-ID" sz="2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600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cabang</a:t>
            </a:r>
            <a:r>
              <a:rPr lang="en-ID" sz="2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yang </a:t>
            </a:r>
            <a:r>
              <a:rPr lang="en-ID" sz="2600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tersebar</a:t>
            </a:r>
            <a:r>
              <a:rPr lang="en-ID" sz="2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di </a:t>
            </a:r>
            <a:r>
              <a:rPr lang="en-ID" sz="2600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Pangkalpinang</a:t>
            </a:r>
            <a:r>
              <a:rPr lang="en-ID" sz="2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Palembang, dan </a:t>
            </a:r>
            <a:r>
              <a:rPr lang="en-ID" sz="2600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Pekanbaru</a:t>
            </a:r>
            <a:r>
              <a:rPr lang="en-ID" sz="2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ID" sz="2600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Setiap</a:t>
            </a:r>
            <a:r>
              <a:rPr lang="en-ID" sz="2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600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kantor</a:t>
            </a:r>
            <a:r>
              <a:rPr lang="en-ID" sz="2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600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cabang</a:t>
            </a:r>
            <a:r>
              <a:rPr lang="en-ID" sz="2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600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dipimpin</a:t>
            </a:r>
            <a:r>
              <a:rPr lang="en-ID" sz="2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oleh </a:t>
            </a:r>
            <a:r>
              <a:rPr lang="en-ID" sz="2600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seorang</a:t>
            </a:r>
            <a:r>
              <a:rPr lang="en-ID" sz="2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600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manajer</a:t>
            </a:r>
            <a:r>
              <a:rPr lang="en-ID" sz="2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yang </a:t>
            </a:r>
            <a:r>
              <a:rPr lang="en-ID" sz="2600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bertugas</a:t>
            </a:r>
            <a:r>
              <a:rPr lang="en-ID" sz="2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600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mencari</a:t>
            </a:r>
            <a:r>
              <a:rPr lang="en-ID" sz="2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600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jamaah</a:t>
            </a:r>
            <a:r>
              <a:rPr lang="en-ID" sz="2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600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dari</a:t>
            </a:r>
            <a:r>
              <a:rPr lang="en-ID" sz="2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masing-masing </a:t>
            </a:r>
            <a:r>
              <a:rPr lang="en-ID" sz="2600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wilayahnya</a:t>
            </a:r>
            <a:r>
              <a:rPr lang="en-ID" sz="2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ID" sz="2600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Setiap</a:t>
            </a:r>
            <a:r>
              <a:rPr lang="en-ID" sz="2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600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cabang</a:t>
            </a:r>
            <a:r>
              <a:rPr lang="en-ID" sz="2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600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biasanya</a:t>
            </a:r>
            <a:r>
              <a:rPr lang="en-ID" sz="2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600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mendapatkan</a:t>
            </a:r>
            <a:r>
              <a:rPr lang="en-ID" sz="2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minimal 10 </a:t>
            </a:r>
            <a:r>
              <a:rPr lang="en-ID" sz="2600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jamaah</a:t>
            </a:r>
            <a:r>
              <a:rPr lang="en-ID" sz="2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600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setiap</a:t>
            </a:r>
            <a:r>
              <a:rPr lang="en-ID" sz="2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600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tahunnya</a:t>
            </a:r>
            <a:r>
              <a:rPr lang="en-ID" sz="2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id-ID" sz="2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ID" sz="2600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aket</a:t>
            </a:r>
            <a:r>
              <a:rPr lang="en-ID" sz="2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600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perjalanan</a:t>
            </a:r>
            <a:r>
              <a:rPr lang="en-ID" sz="2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600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umroh</a:t>
            </a:r>
            <a:r>
              <a:rPr lang="en-ID" sz="2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yang </a:t>
            </a:r>
            <a:r>
              <a:rPr lang="en-ID" sz="2600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ditawarkan</a:t>
            </a:r>
            <a:r>
              <a:rPr lang="en-ID" sz="2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ID" sz="2600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yakni</a:t>
            </a:r>
            <a:r>
              <a:rPr lang="en-ID" sz="2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600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Umroh</a:t>
            </a:r>
            <a:r>
              <a:rPr lang="en-ID" sz="2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600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Reguler</a:t>
            </a:r>
            <a:r>
              <a:rPr lang="en-ID" sz="2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600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dengan</a:t>
            </a:r>
            <a:r>
              <a:rPr lang="en-ID" sz="2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600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biaya</a:t>
            </a:r>
            <a:r>
              <a:rPr lang="en-ID" sz="2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Rp. 28.000.000,-, </a:t>
            </a:r>
            <a:r>
              <a:rPr lang="en-ID" sz="2600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Umroh</a:t>
            </a:r>
            <a:r>
              <a:rPr lang="en-ID" sz="2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Plus </a:t>
            </a:r>
            <a:r>
              <a:rPr lang="en-ID" sz="2600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dengan</a:t>
            </a:r>
            <a:r>
              <a:rPr lang="en-ID" sz="2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600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biaya</a:t>
            </a:r>
            <a:r>
              <a:rPr lang="en-ID" sz="2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Rp. 30.000.000,- dan </a:t>
            </a:r>
            <a:r>
              <a:rPr lang="en-ID" sz="2600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Umroh</a:t>
            </a:r>
            <a:r>
              <a:rPr lang="en-ID" sz="2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VIP </a:t>
            </a:r>
            <a:r>
              <a:rPr lang="en-ID" sz="2600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dengan</a:t>
            </a:r>
            <a:r>
              <a:rPr lang="en-ID" sz="2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600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biaya</a:t>
            </a:r>
            <a:r>
              <a:rPr lang="en-ID" sz="2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Rp. 40.000.000,-. Rata-rata 6 </a:t>
            </a:r>
            <a:r>
              <a:rPr lang="en-ID" sz="2600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dari</a:t>
            </a:r>
            <a:r>
              <a:rPr lang="en-ID" sz="2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10 </a:t>
            </a:r>
            <a:r>
              <a:rPr lang="en-ID" sz="2600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jamaah</a:t>
            </a:r>
            <a:r>
              <a:rPr lang="en-ID" sz="2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600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memilih</a:t>
            </a:r>
            <a:r>
              <a:rPr lang="en-ID" sz="2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600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paket</a:t>
            </a:r>
            <a:r>
              <a:rPr lang="en-ID" sz="2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600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Umroh</a:t>
            </a:r>
            <a:r>
              <a:rPr lang="en-ID" sz="2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600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Reguler</a:t>
            </a:r>
            <a:r>
              <a:rPr lang="en-ID" sz="2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ID" sz="2600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sedangkan</a:t>
            </a:r>
            <a:r>
              <a:rPr lang="en-ID" sz="2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600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sisanya</a:t>
            </a:r>
            <a:r>
              <a:rPr lang="en-ID" sz="2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600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memilih</a:t>
            </a:r>
            <a:r>
              <a:rPr lang="en-ID" sz="2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600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paket</a:t>
            </a:r>
            <a:r>
              <a:rPr lang="en-ID" sz="2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600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Umroh</a:t>
            </a:r>
            <a:r>
              <a:rPr lang="en-ID" sz="2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Plus dan </a:t>
            </a:r>
            <a:r>
              <a:rPr lang="en-ID" sz="2600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Umroh</a:t>
            </a:r>
            <a:r>
              <a:rPr lang="en-ID" sz="2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VIP.</a:t>
            </a:r>
            <a:endParaRPr lang="id-ID" sz="2600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id-ID" sz="2600" dirty="0"/>
          </a:p>
          <a:p>
            <a:pPr algn="just"/>
            <a:r>
              <a:rPr lang="en-ID" sz="2600" dirty="0">
                <a:effectLst/>
                <a:ea typeface="Calibri" panose="020F0502020204030204" pitchFamily="34" charset="0"/>
              </a:rPr>
              <a:t>Perusahaan </a:t>
            </a:r>
            <a:r>
              <a:rPr lang="en-ID" sz="2600" dirty="0" err="1">
                <a:effectLst/>
                <a:ea typeface="Calibri" panose="020F0502020204030204" pitchFamily="34" charset="0"/>
              </a:rPr>
              <a:t>memerlukan</a:t>
            </a:r>
            <a:r>
              <a:rPr lang="en-ID" sz="2600" dirty="0">
                <a:effectLst/>
                <a:ea typeface="Calibri" panose="020F0502020204030204" pitchFamily="34" charset="0"/>
              </a:rPr>
              <a:t> </a:t>
            </a:r>
            <a:r>
              <a:rPr lang="en-ID" sz="2600" dirty="0" err="1">
                <a:effectLst/>
                <a:ea typeface="Calibri" panose="020F0502020204030204" pitchFamily="34" charset="0"/>
              </a:rPr>
              <a:t>sebuah</a:t>
            </a:r>
            <a:r>
              <a:rPr lang="en-ID" sz="2600" dirty="0">
                <a:effectLst/>
                <a:ea typeface="Calibri" panose="020F0502020204030204" pitchFamily="34" charset="0"/>
              </a:rPr>
              <a:t> </a:t>
            </a:r>
            <a:r>
              <a:rPr lang="en-ID" sz="2600" dirty="0" err="1">
                <a:effectLst/>
                <a:ea typeface="Calibri" panose="020F0502020204030204" pitchFamily="34" charset="0"/>
              </a:rPr>
              <a:t>sistem</a:t>
            </a:r>
            <a:r>
              <a:rPr lang="en-ID" sz="2600" dirty="0">
                <a:effectLst/>
                <a:ea typeface="Calibri" panose="020F0502020204030204" pitchFamily="34" charset="0"/>
              </a:rPr>
              <a:t> database yang </a:t>
            </a:r>
            <a:r>
              <a:rPr lang="en-ID" sz="2600" dirty="0" err="1">
                <a:effectLst/>
                <a:ea typeface="Calibri" panose="020F0502020204030204" pitchFamily="34" charset="0"/>
              </a:rPr>
              <a:t>dapat</a:t>
            </a:r>
            <a:r>
              <a:rPr lang="en-ID" sz="2600" dirty="0">
                <a:effectLst/>
                <a:ea typeface="Calibri" panose="020F0502020204030204" pitchFamily="34" charset="0"/>
              </a:rPr>
              <a:t> </a:t>
            </a:r>
            <a:r>
              <a:rPr lang="en-ID" sz="2600" dirty="0" err="1">
                <a:effectLst/>
                <a:ea typeface="Calibri" panose="020F0502020204030204" pitchFamily="34" charset="0"/>
              </a:rPr>
              <a:t>diakses</a:t>
            </a:r>
            <a:r>
              <a:rPr lang="en-ID" sz="2600" dirty="0">
                <a:effectLst/>
                <a:ea typeface="Calibri" panose="020F0502020204030204" pitchFamily="34" charset="0"/>
              </a:rPr>
              <a:t> </a:t>
            </a:r>
            <a:r>
              <a:rPr lang="en-ID" sz="2600" dirty="0" err="1">
                <a:effectLst/>
                <a:ea typeface="Calibri" panose="020F0502020204030204" pitchFamily="34" charset="0"/>
              </a:rPr>
              <a:t>secara</a:t>
            </a:r>
            <a:r>
              <a:rPr lang="en-ID" sz="2600" dirty="0">
                <a:effectLst/>
                <a:ea typeface="Calibri" panose="020F0502020204030204" pitchFamily="34" charset="0"/>
              </a:rPr>
              <a:t> real-time </a:t>
            </a:r>
            <a:r>
              <a:rPr lang="en-ID" sz="2600" dirty="0" err="1">
                <a:effectLst/>
                <a:ea typeface="Calibri" panose="020F0502020204030204" pitchFamily="34" charset="0"/>
              </a:rPr>
              <a:t>untuk</a:t>
            </a:r>
            <a:r>
              <a:rPr lang="en-ID" sz="2600" dirty="0">
                <a:effectLst/>
                <a:ea typeface="Calibri" panose="020F0502020204030204" pitchFamily="34" charset="0"/>
              </a:rPr>
              <a:t> </a:t>
            </a:r>
            <a:r>
              <a:rPr lang="en-ID" sz="2600" dirty="0" err="1">
                <a:effectLst/>
                <a:ea typeface="Calibri" panose="020F0502020204030204" pitchFamily="34" charset="0"/>
              </a:rPr>
              <a:t>memantau</a:t>
            </a:r>
            <a:r>
              <a:rPr lang="en-ID" sz="2600" dirty="0">
                <a:effectLst/>
                <a:ea typeface="Calibri" panose="020F0502020204030204" pitchFamily="34" charset="0"/>
              </a:rPr>
              <a:t> dan </a:t>
            </a:r>
            <a:r>
              <a:rPr lang="en-ID" sz="2600" dirty="0" err="1">
                <a:effectLst/>
                <a:ea typeface="Calibri" panose="020F0502020204030204" pitchFamily="34" charset="0"/>
              </a:rPr>
              <a:t>mengelola</a:t>
            </a:r>
            <a:r>
              <a:rPr lang="en-ID" sz="2600" dirty="0">
                <a:effectLst/>
                <a:ea typeface="Calibri" panose="020F0502020204030204" pitchFamily="34" charset="0"/>
              </a:rPr>
              <a:t> data </a:t>
            </a:r>
            <a:r>
              <a:rPr lang="en-ID" sz="2600" dirty="0" err="1">
                <a:effectLst/>
                <a:ea typeface="Calibri" panose="020F0502020204030204" pitchFamily="34" charset="0"/>
              </a:rPr>
              <a:t>jamaah</a:t>
            </a:r>
            <a:r>
              <a:rPr lang="en-ID" sz="2600" dirty="0">
                <a:effectLst/>
                <a:ea typeface="Calibri" panose="020F0502020204030204" pitchFamily="34" charset="0"/>
              </a:rPr>
              <a:t> </a:t>
            </a:r>
            <a:r>
              <a:rPr lang="en-ID" sz="2600" dirty="0" err="1">
                <a:effectLst/>
                <a:ea typeface="Calibri" panose="020F0502020204030204" pitchFamily="34" charset="0"/>
              </a:rPr>
              <a:t>serta</a:t>
            </a:r>
            <a:r>
              <a:rPr lang="en-ID" sz="2600" dirty="0">
                <a:effectLst/>
                <a:ea typeface="Calibri" panose="020F0502020204030204" pitchFamily="34" charset="0"/>
              </a:rPr>
              <a:t> </a:t>
            </a:r>
            <a:r>
              <a:rPr lang="en-ID" sz="2600" dirty="0" err="1">
                <a:effectLst/>
                <a:ea typeface="Calibri" panose="020F0502020204030204" pitchFamily="34" charset="0"/>
              </a:rPr>
              <a:t>paket</a:t>
            </a:r>
            <a:r>
              <a:rPr lang="en-ID" sz="2600" dirty="0">
                <a:effectLst/>
                <a:ea typeface="Calibri" panose="020F0502020204030204" pitchFamily="34" charset="0"/>
              </a:rPr>
              <a:t> </a:t>
            </a:r>
            <a:r>
              <a:rPr lang="en-ID" sz="2600" dirty="0" err="1">
                <a:effectLst/>
                <a:ea typeface="Calibri" panose="020F0502020204030204" pitchFamily="34" charset="0"/>
              </a:rPr>
              <a:t>umroh</a:t>
            </a:r>
            <a:r>
              <a:rPr lang="en-ID" sz="2600" dirty="0">
                <a:effectLst/>
                <a:ea typeface="Calibri" panose="020F0502020204030204" pitchFamily="34" charset="0"/>
              </a:rPr>
              <a:t> yang </a:t>
            </a:r>
            <a:r>
              <a:rPr lang="en-ID" sz="2600" dirty="0" err="1">
                <a:effectLst/>
                <a:ea typeface="Calibri" panose="020F0502020204030204" pitchFamily="34" charset="0"/>
              </a:rPr>
              <a:t>dipilih</a:t>
            </a:r>
            <a:r>
              <a:rPr lang="en-ID" sz="2600" dirty="0">
                <a:effectLst/>
                <a:ea typeface="Calibri" panose="020F0502020204030204" pitchFamily="34" charset="0"/>
              </a:rPr>
              <a:t>. </a:t>
            </a:r>
            <a:r>
              <a:rPr lang="en-ID" sz="2600" dirty="0" err="1">
                <a:effectLst/>
                <a:ea typeface="Calibri" panose="020F0502020204030204" pitchFamily="34" charset="0"/>
              </a:rPr>
              <a:t>Sistem</a:t>
            </a:r>
            <a:r>
              <a:rPr lang="en-ID" sz="2600" dirty="0">
                <a:effectLst/>
                <a:ea typeface="Calibri" panose="020F0502020204030204" pitchFamily="34" charset="0"/>
              </a:rPr>
              <a:t> </a:t>
            </a:r>
            <a:r>
              <a:rPr lang="en-ID" sz="2600" dirty="0" err="1">
                <a:effectLst/>
                <a:ea typeface="Calibri" panose="020F0502020204030204" pitchFamily="34" charset="0"/>
              </a:rPr>
              <a:t>ini</a:t>
            </a:r>
            <a:r>
              <a:rPr lang="en-ID" sz="2600" dirty="0">
                <a:effectLst/>
                <a:ea typeface="Calibri" panose="020F0502020204030204" pitchFamily="34" charset="0"/>
              </a:rPr>
              <a:t> </a:t>
            </a:r>
            <a:r>
              <a:rPr lang="en-ID" sz="2600" dirty="0" err="1">
                <a:effectLst/>
                <a:ea typeface="Calibri" panose="020F0502020204030204" pitchFamily="34" charset="0"/>
              </a:rPr>
              <a:t>penting</a:t>
            </a:r>
            <a:r>
              <a:rPr lang="en-ID" sz="2600" dirty="0">
                <a:effectLst/>
                <a:ea typeface="Calibri" panose="020F0502020204030204" pitchFamily="34" charset="0"/>
              </a:rPr>
              <a:t> </a:t>
            </a:r>
            <a:r>
              <a:rPr lang="en-ID" sz="2600" dirty="0" err="1">
                <a:effectLst/>
                <a:ea typeface="Calibri" panose="020F0502020204030204" pitchFamily="34" charset="0"/>
              </a:rPr>
              <a:t>untuk</a:t>
            </a:r>
            <a:r>
              <a:rPr lang="en-ID" sz="2600" dirty="0">
                <a:effectLst/>
                <a:ea typeface="Calibri" panose="020F0502020204030204" pitchFamily="34" charset="0"/>
              </a:rPr>
              <a:t> </a:t>
            </a:r>
            <a:r>
              <a:rPr lang="en-ID" sz="2600" dirty="0" err="1">
                <a:effectLst/>
                <a:ea typeface="Calibri" panose="020F0502020204030204" pitchFamily="34" charset="0"/>
              </a:rPr>
              <a:t>membantu</a:t>
            </a:r>
            <a:r>
              <a:rPr lang="en-ID" sz="2600" dirty="0">
                <a:effectLst/>
                <a:ea typeface="Calibri" panose="020F0502020204030204" pitchFamily="34" charset="0"/>
              </a:rPr>
              <a:t> </a:t>
            </a:r>
            <a:r>
              <a:rPr lang="en-ID" sz="2600" dirty="0" err="1">
                <a:effectLst/>
                <a:ea typeface="Calibri" panose="020F0502020204030204" pitchFamily="34" charset="0"/>
              </a:rPr>
              <a:t>kantor</a:t>
            </a:r>
            <a:r>
              <a:rPr lang="en-ID" sz="2600" dirty="0">
                <a:effectLst/>
                <a:ea typeface="Calibri" panose="020F0502020204030204" pitchFamily="34" charset="0"/>
              </a:rPr>
              <a:t> </a:t>
            </a:r>
            <a:r>
              <a:rPr lang="en-ID" sz="2600" dirty="0" err="1">
                <a:effectLst/>
                <a:ea typeface="Calibri" panose="020F0502020204030204" pitchFamily="34" charset="0"/>
              </a:rPr>
              <a:t>pusat</a:t>
            </a:r>
            <a:r>
              <a:rPr lang="en-ID" sz="2600" dirty="0">
                <a:effectLst/>
                <a:ea typeface="Calibri" panose="020F0502020204030204" pitchFamily="34" charset="0"/>
              </a:rPr>
              <a:t> </a:t>
            </a:r>
            <a:r>
              <a:rPr lang="en-ID" sz="2600" dirty="0" err="1">
                <a:effectLst/>
                <a:ea typeface="Calibri" panose="020F0502020204030204" pitchFamily="34" charset="0"/>
              </a:rPr>
              <a:t>dalam</a:t>
            </a:r>
            <a:r>
              <a:rPr lang="en-ID" sz="2600" dirty="0">
                <a:effectLst/>
                <a:ea typeface="Calibri" panose="020F0502020204030204" pitchFamily="34" charset="0"/>
              </a:rPr>
              <a:t> </a:t>
            </a:r>
            <a:r>
              <a:rPr lang="en-ID" sz="2600" dirty="0" err="1">
                <a:effectLst/>
                <a:ea typeface="Calibri" panose="020F0502020204030204" pitchFamily="34" charset="0"/>
              </a:rPr>
              <a:t>mengatur</a:t>
            </a:r>
            <a:r>
              <a:rPr lang="en-ID" sz="2600" dirty="0">
                <a:effectLst/>
                <a:ea typeface="Calibri" panose="020F0502020204030204" pitchFamily="34" charset="0"/>
              </a:rPr>
              <a:t> </a:t>
            </a:r>
            <a:r>
              <a:rPr lang="en-ID" sz="2600" dirty="0" err="1">
                <a:effectLst/>
                <a:ea typeface="Calibri" panose="020F0502020204030204" pitchFamily="34" charset="0"/>
              </a:rPr>
              <a:t>penjadwalan</a:t>
            </a:r>
            <a:r>
              <a:rPr lang="en-ID" sz="2600" dirty="0">
                <a:effectLst/>
                <a:ea typeface="Calibri" panose="020F0502020204030204" pitchFamily="34" charset="0"/>
              </a:rPr>
              <a:t> </a:t>
            </a:r>
            <a:r>
              <a:rPr lang="en-ID" sz="2600" dirty="0" err="1">
                <a:effectLst/>
                <a:ea typeface="Calibri" panose="020F0502020204030204" pitchFamily="34" charset="0"/>
              </a:rPr>
              <a:t>keberangkatan</a:t>
            </a:r>
            <a:r>
              <a:rPr lang="en-ID" sz="2600" dirty="0">
                <a:effectLst/>
                <a:ea typeface="Calibri" panose="020F0502020204030204" pitchFamily="34" charset="0"/>
              </a:rPr>
              <a:t> </a:t>
            </a:r>
            <a:r>
              <a:rPr lang="en-ID" sz="2600" dirty="0" err="1">
                <a:effectLst/>
                <a:ea typeface="Calibri" panose="020F0502020204030204" pitchFamily="34" charset="0"/>
              </a:rPr>
              <a:t>jamaah</a:t>
            </a:r>
            <a:r>
              <a:rPr lang="en-ID" sz="2600" dirty="0">
                <a:effectLst/>
                <a:ea typeface="Calibri" panose="020F0502020204030204" pitchFamily="34" charset="0"/>
              </a:rPr>
              <a:t> dan </a:t>
            </a:r>
            <a:r>
              <a:rPr lang="en-ID" sz="2600" dirty="0" err="1">
                <a:effectLst/>
                <a:ea typeface="Calibri" panose="020F0502020204030204" pitchFamily="34" charset="0"/>
              </a:rPr>
              <a:t>koordinasi</a:t>
            </a:r>
            <a:r>
              <a:rPr lang="en-ID" sz="2600" dirty="0">
                <a:effectLst/>
                <a:ea typeface="Calibri" panose="020F0502020204030204" pitchFamily="34" charset="0"/>
              </a:rPr>
              <a:t> </a:t>
            </a:r>
            <a:r>
              <a:rPr lang="en-ID" sz="2600" dirty="0" err="1">
                <a:effectLst/>
                <a:ea typeface="Calibri" panose="020F0502020204030204" pitchFamily="34" charset="0"/>
              </a:rPr>
              <a:t>dengan</a:t>
            </a:r>
            <a:r>
              <a:rPr lang="en-ID" sz="2600" dirty="0">
                <a:effectLst/>
                <a:ea typeface="Calibri" panose="020F0502020204030204" pitchFamily="34" charset="0"/>
              </a:rPr>
              <a:t> </a:t>
            </a:r>
            <a:r>
              <a:rPr lang="en-ID" sz="2600" dirty="0" err="1">
                <a:effectLst/>
                <a:ea typeface="Calibri" panose="020F0502020204030204" pitchFamily="34" charset="0"/>
              </a:rPr>
              <a:t>maskapai</a:t>
            </a:r>
            <a:r>
              <a:rPr lang="en-ID" sz="2600" dirty="0">
                <a:effectLst/>
                <a:ea typeface="Calibri" panose="020F0502020204030204" pitchFamily="34" charset="0"/>
              </a:rPr>
              <a:t> </a:t>
            </a:r>
            <a:r>
              <a:rPr lang="en-ID" sz="2600" dirty="0" err="1">
                <a:effectLst/>
                <a:ea typeface="Calibri" panose="020F0502020204030204" pitchFamily="34" charset="0"/>
              </a:rPr>
              <a:t>penerbangan</a:t>
            </a:r>
            <a:r>
              <a:rPr lang="en-ID" sz="2600" dirty="0">
                <a:effectLst/>
                <a:ea typeface="Calibri" panose="020F0502020204030204" pitchFamily="34" charset="0"/>
              </a:rPr>
              <a:t>. </a:t>
            </a:r>
            <a:endParaRPr lang="id-ID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0738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CF5"/>
          </a:solidFill>
          <a:ln/>
        </p:spPr>
      </p:sp>
      <p:sp>
        <p:nvSpPr>
          <p:cNvPr id="4" name="Text 2"/>
          <p:cNvSpPr/>
          <p:nvPr/>
        </p:nvSpPr>
        <p:spPr>
          <a:xfrm>
            <a:off x="807714" y="719302"/>
            <a:ext cx="6172200" cy="77152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6075"/>
              </a:lnSpc>
              <a:buNone/>
            </a:pPr>
            <a:r>
              <a:rPr lang="en-US" sz="5400" dirty="0">
                <a:solidFill>
                  <a:srgbClr val="124E73"/>
                </a:solidFill>
                <a:latin typeface="MuseoModerno" pitchFamily="34" charset="0"/>
                <a:ea typeface="MuseoModerno" pitchFamily="34" charset="-122"/>
                <a:cs typeface="MuseoModerno" pitchFamily="34" charset="-120"/>
              </a:rPr>
              <a:t>Kebutuhan Sistem</a:t>
            </a:r>
            <a:endParaRPr lang="en-US" sz="5400" dirty="0"/>
          </a:p>
        </p:txBody>
      </p:sp>
      <p:sp>
        <p:nvSpPr>
          <p:cNvPr id="5" name="Text 3"/>
          <p:cNvSpPr/>
          <p:nvPr/>
        </p:nvSpPr>
        <p:spPr>
          <a:xfrm>
            <a:off x="864037" y="1932315"/>
            <a:ext cx="3086100" cy="38576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3038"/>
              </a:lnSpc>
              <a:buNone/>
            </a:pPr>
            <a:r>
              <a:rPr lang="id-ID" sz="2430" dirty="0">
                <a:solidFill>
                  <a:srgbClr val="124E73"/>
                </a:solidFill>
                <a:latin typeface="MuseoModerno" pitchFamily="34" charset="0"/>
                <a:ea typeface="MuseoModerno" pitchFamily="34" charset="-122"/>
                <a:cs typeface="MuseoModerno" pitchFamily="34" charset="-120"/>
              </a:rPr>
              <a:t>1. </a:t>
            </a:r>
            <a:r>
              <a:rPr lang="en-US" sz="2430" dirty="0">
                <a:solidFill>
                  <a:srgbClr val="124E73"/>
                </a:solidFill>
                <a:latin typeface="MuseoModerno" pitchFamily="34" charset="0"/>
                <a:ea typeface="MuseoModerno" pitchFamily="34" charset="-122"/>
                <a:cs typeface="MuseoModerno" pitchFamily="34" charset="-120"/>
              </a:rPr>
              <a:t>Data </a:t>
            </a:r>
            <a:r>
              <a:rPr lang="id-ID" sz="2430" dirty="0">
                <a:solidFill>
                  <a:srgbClr val="124E73"/>
                </a:solidFill>
                <a:latin typeface="MuseoModerno" pitchFamily="34" charset="0"/>
                <a:ea typeface="MuseoModerno" pitchFamily="34" charset="-122"/>
                <a:cs typeface="MuseoModerno" pitchFamily="34" charset="-120"/>
              </a:rPr>
              <a:t>Cabang</a:t>
            </a:r>
            <a:endParaRPr lang="en-US" sz="2430" dirty="0"/>
          </a:p>
        </p:txBody>
      </p:sp>
      <p:sp>
        <p:nvSpPr>
          <p:cNvPr id="6" name="Text 4"/>
          <p:cNvSpPr/>
          <p:nvPr/>
        </p:nvSpPr>
        <p:spPr>
          <a:xfrm>
            <a:off x="864037" y="2324264"/>
            <a:ext cx="3898821" cy="14135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110"/>
              </a:lnSpc>
              <a:buNone/>
            </a:pPr>
            <a:r>
              <a:rPr lang="en-US" sz="1944" dirty="0" err="1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Sistem</a:t>
            </a:r>
            <a:r>
              <a:rPr lang="en-US" sz="1944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1944" dirty="0" err="1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harus</a:t>
            </a:r>
            <a:r>
              <a:rPr lang="en-US" sz="1944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1944" dirty="0" err="1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dapat</a:t>
            </a:r>
            <a:r>
              <a:rPr lang="en-US" sz="1944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1944" dirty="0" err="1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menyimpan</a:t>
            </a:r>
            <a:r>
              <a:rPr lang="en-US" sz="1944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dan </a:t>
            </a:r>
            <a:r>
              <a:rPr lang="en-US" sz="1944" dirty="0" err="1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mengelola</a:t>
            </a:r>
            <a:r>
              <a:rPr lang="en-US" sz="1944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1944" dirty="0" err="1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Informasi</a:t>
            </a:r>
            <a:r>
              <a:rPr lang="en-US" sz="1944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1944" dirty="0" err="1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tentang</a:t>
            </a:r>
            <a:r>
              <a:rPr lang="en-US" sz="1944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1944" dirty="0" err="1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lokasi</a:t>
            </a:r>
            <a:r>
              <a:rPr lang="en-US" sz="1944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dan </a:t>
            </a:r>
            <a:r>
              <a:rPr lang="en-US" sz="1944" dirty="0" err="1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nama</a:t>
            </a:r>
            <a:r>
              <a:rPr lang="en-US" sz="1944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1944" dirty="0" err="1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cabang</a:t>
            </a:r>
            <a:r>
              <a:rPr lang="en-US" sz="1944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.</a:t>
            </a:r>
            <a:endParaRPr lang="en-US" sz="1944" dirty="0"/>
          </a:p>
        </p:txBody>
      </p:sp>
      <p:sp>
        <p:nvSpPr>
          <p:cNvPr id="7" name="Text 5"/>
          <p:cNvSpPr/>
          <p:nvPr/>
        </p:nvSpPr>
        <p:spPr>
          <a:xfrm>
            <a:off x="5372695" y="1932315"/>
            <a:ext cx="3086100" cy="38576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3038"/>
              </a:lnSpc>
              <a:buNone/>
            </a:pPr>
            <a:r>
              <a:rPr lang="id-ID" sz="2430" dirty="0">
                <a:solidFill>
                  <a:srgbClr val="124E73"/>
                </a:solidFill>
                <a:latin typeface="MuseoModerno" pitchFamily="34" charset="0"/>
                <a:ea typeface="MuseoModerno" pitchFamily="34" charset="-122"/>
                <a:cs typeface="MuseoModerno" pitchFamily="34" charset="-120"/>
              </a:rPr>
              <a:t>2. Data Manajer</a:t>
            </a:r>
            <a:endParaRPr lang="en-US" sz="2430" dirty="0"/>
          </a:p>
        </p:txBody>
      </p:sp>
      <p:sp>
        <p:nvSpPr>
          <p:cNvPr id="8" name="Text 6"/>
          <p:cNvSpPr/>
          <p:nvPr/>
        </p:nvSpPr>
        <p:spPr>
          <a:xfrm>
            <a:off x="5372695" y="2324264"/>
            <a:ext cx="3898821" cy="15801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110"/>
              </a:lnSpc>
              <a:buNone/>
            </a:pPr>
            <a:r>
              <a:rPr lang="en-US" sz="1944" dirty="0" err="1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Sistem</a:t>
            </a:r>
            <a:r>
              <a:rPr lang="en-US" sz="1944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1944" dirty="0" err="1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harus</a:t>
            </a:r>
            <a:r>
              <a:rPr lang="en-US" sz="1944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1944" dirty="0" err="1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dapat</a:t>
            </a:r>
            <a:r>
              <a:rPr lang="en-US" sz="1944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1944" dirty="0" err="1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menyimpan</a:t>
            </a:r>
            <a:r>
              <a:rPr lang="en-US" sz="1944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id-ID" sz="1944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dan mengelola </a:t>
            </a:r>
            <a:r>
              <a:rPr lang="en-US" sz="1944" dirty="0" err="1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informasi</a:t>
            </a:r>
            <a:r>
              <a:rPr lang="en-US" sz="1944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1944" dirty="0" err="1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tentang</a:t>
            </a:r>
            <a:r>
              <a:rPr lang="en-US" sz="1944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1944" dirty="0" err="1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manajer</a:t>
            </a:r>
            <a:r>
              <a:rPr lang="en-US" sz="1944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id-ID" sz="1944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1944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yang </a:t>
            </a:r>
            <a:r>
              <a:rPr lang="en-US" sz="1944" dirty="0" err="1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bertugas</a:t>
            </a:r>
            <a:r>
              <a:rPr lang="en-US" sz="1944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di </a:t>
            </a:r>
            <a:r>
              <a:rPr lang="en-US" sz="1944" dirty="0" err="1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setiap</a:t>
            </a:r>
            <a:r>
              <a:rPr lang="en-US" sz="1944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1944" dirty="0" err="1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cabang</a:t>
            </a:r>
            <a:r>
              <a:rPr lang="en-US" sz="1944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.</a:t>
            </a:r>
            <a:endParaRPr lang="en-US" sz="1944" dirty="0"/>
          </a:p>
        </p:txBody>
      </p:sp>
      <p:sp>
        <p:nvSpPr>
          <p:cNvPr id="9" name="Text 7"/>
          <p:cNvSpPr/>
          <p:nvPr/>
        </p:nvSpPr>
        <p:spPr>
          <a:xfrm>
            <a:off x="9881354" y="1932315"/>
            <a:ext cx="3449122" cy="38576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3038"/>
              </a:lnSpc>
              <a:buNone/>
            </a:pPr>
            <a:r>
              <a:rPr lang="id-ID" sz="2430" dirty="0">
                <a:solidFill>
                  <a:srgbClr val="124E73"/>
                </a:solidFill>
                <a:latin typeface="MuseoModerno" pitchFamily="34" charset="0"/>
                <a:ea typeface="MuseoModerno" pitchFamily="34" charset="-122"/>
                <a:cs typeface="MuseoModerno" pitchFamily="34" charset="-120"/>
              </a:rPr>
              <a:t>3. Data Jamaah</a:t>
            </a:r>
            <a:endParaRPr lang="en-US" sz="2430" dirty="0"/>
          </a:p>
        </p:txBody>
      </p:sp>
      <p:sp>
        <p:nvSpPr>
          <p:cNvPr id="10" name="Text 8"/>
          <p:cNvSpPr/>
          <p:nvPr/>
        </p:nvSpPr>
        <p:spPr>
          <a:xfrm>
            <a:off x="9881354" y="2324263"/>
            <a:ext cx="3898821" cy="168549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110"/>
              </a:lnSpc>
              <a:buNone/>
            </a:pPr>
            <a:r>
              <a:rPr lang="id-ID" sz="1944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Sistem harus dapat menyimpan dan mengelola </a:t>
            </a:r>
            <a:r>
              <a:rPr lang="en-US" sz="1944" dirty="0" err="1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Informasi</a:t>
            </a:r>
            <a:r>
              <a:rPr lang="en-US" sz="1944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1944" dirty="0" err="1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mengenai</a:t>
            </a:r>
            <a:r>
              <a:rPr lang="en-US" sz="1944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1944" dirty="0" err="1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jamaah</a:t>
            </a:r>
            <a:r>
              <a:rPr lang="en-US" sz="1944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id-ID" sz="1944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pada setiap cabang</a:t>
            </a:r>
            <a:endParaRPr lang="en-US" sz="1944" dirty="0"/>
          </a:p>
        </p:txBody>
      </p:sp>
      <p:sp>
        <p:nvSpPr>
          <p:cNvPr id="12" name="Text 3">
            <a:extLst>
              <a:ext uri="{FF2B5EF4-FFF2-40B4-BE49-F238E27FC236}">
                <a16:creationId xmlns:a16="http://schemas.microsoft.com/office/drawing/2014/main" id="{6EACF977-9873-0E91-EFB9-90F745E3DE1A}"/>
              </a:ext>
            </a:extLst>
          </p:cNvPr>
          <p:cNvSpPr/>
          <p:nvPr/>
        </p:nvSpPr>
        <p:spPr>
          <a:xfrm>
            <a:off x="928206" y="4882972"/>
            <a:ext cx="3086100" cy="38576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3038"/>
              </a:lnSpc>
              <a:buNone/>
            </a:pPr>
            <a:r>
              <a:rPr lang="id-ID" sz="2430" dirty="0">
                <a:solidFill>
                  <a:srgbClr val="124E73"/>
                </a:solidFill>
                <a:latin typeface="MuseoModerno" pitchFamily="34" charset="0"/>
                <a:ea typeface="MuseoModerno" pitchFamily="34" charset="-122"/>
                <a:cs typeface="MuseoModerno" pitchFamily="34" charset="-120"/>
              </a:rPr>
              <a:t>4. </a:t>
            </a:r>
            <a:r>
              <a:rPr lang="en-US" sz="2430" dirty="0">
                <a:solidFill>
                  <a:srgbClr val="124E73"/>
                </a:solidFill>
                <a:latin typeface="MuseoModerno" pitchFamily="34" charset="0"/>
                <a:ea typeface="MuseoModerno" pitchFamily="34" charset="-122"/>
                <a:cs typeface="MuseoModerno" pitchFamily="34" charset="-120"/>
              </a:rPr>
              <a:t>Data </a:t>
            </a:r>
            <a:r>
              <a:rPr lang="id-ID" sz="2430" dirty="0">
                <a:solidFill>
                  <a:srgbClr val="124E73"/>
                </a:solidFill>
                <a:latin typeface="MuseoModerno" pitchFamily="34" charset="0"/>
                <a:ea typeface="MuseoModerno" pitchFamily="34" charset="-122"/>
                <a:cs typeface="MuseoModerno" pitchFamily="34" charset="-120"/>
              </a:rPr>
              <a:t>Paket Umroh</a:t>
            </a:r>
            <a:endParaRPr lang="en-US" sz="2430" dirty="0"/>
          </a:p>
        </p:txBody>
      </p:sp>
      <p:sp>
        <p:nvSpPr>
          <p:cNvPr id="13" name="Text 4">
            <a:extLst>
              <a:ext uri="{FF2B5EF4-FFF2-40B4-BE49-F238E27FC236}">
                <a16:creationId xmlns:a16="http://schemas.microsoft.com/office/drawing/2014/main" id="{44134830-75EE-989A-4E7F-BFE79E70253E}"/>
              </a:ext>
            </a:extLst>
          </p:cNvPr>
          <p:cNvSpPr/>
          <p:nvPr/>
        </p:nvSpPr>
        <p:spPr>
          <a:xfrm>
            <a:off x="928206" y="5274920"/>
            <a:ext cx="3898821" cy="173548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110"/>
              </a:lnSpc>
              <a:buNone/>
            </a:pPr>
            <a:r>
              <a:rPr lang="en-US" sz="1944" dirty="0" err="1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Sistem</a:t>
            </a:r>
            <a:r>
              <a:rPr lang="en-US" sz="1944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1944" dirty="0" err="1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harus</a:t>
            </a:r>
            <a:r>
              <a:rPr lang="en-US" sz="1944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1944" dirty="0" err="1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dapat</a:t>
            </a:r>
            <a:r>
              <a:rPr lang="en-US" sz="1944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1944" dirty="0" err="1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menyimpan</a:t>
            </a:r>
            <a:r>
              <a:rPr lang="en-US" sz="1944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dan </a:t>
            </a:r>
            <a:r>
              <a:rPr lang="en-US" sz="1944" dirty="0" err="1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mengelola</a:t>
            </a:r>
            <a:r>
              <a:rPr lang="en-US" sz="1944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1944" dirty="0" err="1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Informasi</a:t>
            </a:r>
            <a:r>
              <a:rPr lang="en-US" sz="1944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1944" dirty="0" err="1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mengenai</a:t>
            </a:r>
            <a:r>
              <a:rPr lang="en-US" sz="1944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1944" dirty="0" err="1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paket</a:t>
            </a:r>
            <a:r>
              <a:rPr lang="en-US" sz="1944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1944" dirty="0" err="1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umroh</a:t>
            </a:r>
            <a:r>
              <a:rPr lang="en-US" sz="1944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yang </a:t>
            </a:r>
            <a:r>
              <a:rPr lang="en-US" sz="1944" dirty="0" err="1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ditawarkan</a:t>
            </a:r>
            <a:r>
              <a:rPr lang="en-US" sz="1944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oleh </a:t>
            </a:r>
            <a:r>
              <a:rPr lang="en-US" sz="1944" dirty="0" err="1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perusahaan</a:t>
            </a:r>
            <a:r>
              <a:rPr lang="en-US" sz="1944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.</a:t>
            </a:r>
            <a:endParaRPr lang="en-US" sz="1944" dirty="0"/>
          </a:p>
        </p:txBody>
      </p:sp>
      <p:sp>
        <p:nvSpPr>
          <p:cNvPr id="14" name="Text 5">
            <a:extLst>
              <a:ext uri="{FF2B5EF4-FFF2-40B4-BE49-F238E27FC236}">
                <a16:creationId xmlns:a16="http://schemas.microsoft.com/office/drawing/2014/main" id="{4FE83A3A-699C-FBD2-AA7B-5D7E137B40FD}"/>
              </a:ext>
            </a:extLst>
          </p:cNvPr>
          <p:cNvSpPr/>
          <p:nvPr/>
        </p:nvSpPr>
        <p:spPr>
          <a:xfrm>
            <a:off x="5436864" y="4882972"/>
            <a:ext cx="3086100" cy="38576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3038"/>
              </a:lnSpc>
              <a:buNone/>
            </a:pPr>
            <a:r>
              <a:rPr lang="id-ID" sz="2430" dirty="0">
                <a:solidFill>
                  <a:srgbClr val="124E73"/>
                </a:solidFill>
                <a:latin typeface="MuseoModerno" pitchFamily="34" charset="0"/>
                <a:ea typeface="MuseoModerno" pitchFamily="34" charset="-122"/>
                <a:cs typeface="MuseoModerno" pitchFamily="34" charset="-120"/>
              </a:rPr>
              <a:t>5. Data Pendaftaran</a:t>
            </a:r>
            <a:endParaRPr lang="en-US" sz="2430" dirty="0"/>
          </a:p>
        </p:txBody>
      </p:sp>
      <p:sp>
        <p:nvSpPr>
          <p:cNvPr id="15" name="Text 6">
            <a:extLst>
              <a:ext uri="{FF2B5EF4-FFF2-40B4-BE49-F238E27FC236}">
                <a16:creationId xmlns:a16="http://schemas.microsoft.com/office/drawing/2014/main" id="{67B8017D-2086-AB43-BFE2-E19D99F8CFCE}"/>
              </a:ext>
            </a:extLst>
          </p:cNvPr>
          <p:cNvSpPr/>
          <p:nvPr/>
        </p:nvSpPr>
        <p:spPr>
          <a:xfrm>
            <a:off x="5436864" y="5274921"/>
            <a:ext cx="4878210" cy="15801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110"/>
              </a:lnSpc>
              <a:buNone/>
            </a:pPr>
            <a:r>
              <a:rPr lang="en-US" sz="1944" dirty="0" err="1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Sistem</a:t>
            </a:r>
            <a:r>
              <a:rPr lang="en-US" sz="1944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1944" dirty="0" err="1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harus</a:t>
            </a:r>
            <a:r>
              <a:rPr lang="en-US" sz="1944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1944" dirty="0" err="1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dapat</a:t>
            </a:r>
            <a:r>
              <a:rPr lang="en-US" sz="1944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1944" dirty="0" err="1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menyimpan</a:t>
            </a:r>
            <a:r>
              <a:rPr lang="en-US" sz="1944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id-ID" sz="1944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dan mengelola </a:t>
            </a:r>
            <a:r>
              <a:rPr lang="en-US" sz="1944" dirty="0" err="1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informasi</a:t>
            </a:r>
            <a:r>
              <a:rPr lang="en-US" sz="1944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1944" dirty="0" err="1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mengenai</a:t>
            </a:r>
            <a:r>
              <a:rPr lang="en-US" sz="1944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1944" dirty="0" err="1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jamaah</a:t>
            </a:r>
            <a:r>
              <a:rPr lang="en-US" sz="1944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yang </a:t>
            </a:r>
            <a:r>
              <a:rPr lang="en-US" sz="1944" dirty="0" err="1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mendaftar</a:t>
            </a:r>
            <a:r>
              <a:rPr lang="en-US" sz="1944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, </a:t>
            </a:r>
            <a:r>
              <a:rPr lang="en-US" sz="1944" dirty="0" err="1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paket</a:t>
            </a:r>
            <a:r>
              <a:rPr lang="en-US" sz="1944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yang </a:t>
            </a:r>
            <a:r>
              <a:rPr lang="en-US" sz="1944" dirty="0" err="1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dipilih</a:t>
            </a:r>
            <a:r>
              <a:rPr lang="en-US" sz="1944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, </a:t>
            </a:r>
            <a:r>
              <a:rPr lang="id-ID" sz="1944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tanggal pendaftaran</a:t>
            </a:r>
            <a:r>
              <a:rPr lang="en-US" sz="1944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.</a:t>
            </a:r>
            <a:endParaRPr lang="en-US" sz="194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-537029"/>
            <a:ext cx="14630400" cy="8229600"/>
          </a:xfrm>
          <a:prstGeom prst="rect">
            <a:avLst/>
          </a:prstGeom>
          <a:solidFill>
            <a:srgbClr val="50738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7707272"/>
          </a:xfrm>
          <a:prstGeom prst="rect">
            <a:avLst/>
          </a:prstGeom>
          <a:solidFill>
            <a:srgbClr val="FFFCF5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74124" y="-537029"/>
            <a:ext cx="6156276" cy="822960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629682" y="522328"/>
            <a:ext cx="5224105" cy="65305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142"/>
              </a:lnSpc>
              <a:buNone/>
            </a:pPr>
            <a:r>
              <a:rPr lang="en-US" sz="5400" dirty="0">
                <a:solidFill>
                  <a:srgbClr val="124E73"/>
                </a:solidFill>
                <a:latin typeface="MuseoModerno" pitchFamily="34" charset="0"/>
                <a:ea typeface="MuseoModerno" pitchFamily="34" charset="-122"/>
                <a:cs typeface="MuseoModerno" pitchFamily="34" charset="-120"/>
              </a:rPr>
              <a:t>Struktur Tabel</a:t>
            </a:r>
            <a:endParaRPr lang="en-US" sz="5400" dirty="0"/>
          </a:p>
        </p:txBody>
      </p:sp>
      <p:sp>
        <p:nvSpPr>
          <p:cNvPr id="7" name="Shape 3"/>
          <p:cNvSpPr/>
          <p:nvPr/>
        </p:nvSpPr>
        <p:spPr>
          <a:xfrm>
            <a:off x="731282" y="1300758"/>
            <a:ext cx="7560000" cy="936000"/>
          </a:xfrm>
          <a:prstGeom prst="roundRect">
            <a:avLst>
              <a:gd name="adj" fmla="val 5206"/>
            </a:avLst>
          </a:prstGeom>
          <a:solidFill>
            <a:srgbClr val="F6F0E4"/>
          </a:solidFill>
          <a:ln/>
        </p:spPr>
      </p:sp>
      <p:sp>
        <p:nvSpPr>
          <p:cNvPr id="8" name="Text 4"/>
          <p:cNvSpPr/>
          <p:nvPr/>
        </p:nvSpPr>
        <p:spPr>
          <a:xfrm>
            <a:off x="940237" y="1381187"/>
            <a:ext cx="2611993" cy="32646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571"/>
              </a:lnSpc>
              <a:buNone/>
            </a:pPr>
            <a:r>
              <a:rPr lang="en-US" sz="2057" dirty="0" err="1">
                <a:solidFill>
                  <a:srgbClr val="124E73"/>
                </a:solidFill>
                <a:latin typeface="MuseoModerno" pitchFamily="34" charset="0"/>
                <a:ea typeface="MuseoModerno" pitchFamily="34" charset="-122"/>
                <a:cs typeface="MuseoModerno" pitchFamily="34" charset="-120"/>
              </a:rPr>
              <a:t>Tabel</a:t>
            </a:r>
            <a:r>
              <a:rPr lang="en-US" sz="2057" dirty="0">
                <a:solidFill>
                  <a:srgbClr val="124E73"/>
                </a:solidFill>
                <a:latin typeface="MuseoModerno" pitchFamily="34" charset="0"/>
                <a:ea typeface="MuseoModerno" pitchFamily="34" charset="-122"/>
                <a:cs typeface="MuseoModerno" pitchFamily="34" charset="-120"/>
              </a:rPr>
              <a:t> </a:t>
            </a:r>
            <a:r>
              <a:rPr lang="id-ID" sz="2057" dirty="0">
                <a:solidFill>
                  <a:srgbClr val="124E73"/>
                </a:solidFill>
                <a:latin typeface="MuseoModerno" pitchFamily="34" charset="0"/>
                <a:ea typeface="MuseoModerno" pitchFamily="34" charset="-122"/>
                <a:cs typeface="MuseoModerno" pitchFamily="34" charset="-120"/>
              </a:rPr>
              <a:t>Cabang</a:t>
            </a:r>
            <a:endParaRPr lang="en-US" sz="2057" dirty="0"/>
          </a:p>
        </p:txBody>
      </p:sp>
      <p:sp>
        <p:nvSpPr>
          <p:cNvPr id="9" name="Text 5"/>
          <p:cNvSpPr/>
          <p:nvPr/>
        </p:nvSpPr>
        <p:spPr>
          <a:xfrm>
            <a:off x="940237" y="1658861"/>
            <a:ext cx="7263527" cy="33432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633"/>
              </a:lnSpc>
              <a:buNone/>
            </a:pPr>
            <a:r>
              <a:rPr lang="id-ID" sz="1645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CabangID (PK), NamaCabang, Lokasi</a:t>
            </a:r>
            <a:endParaRPr lang="en-US" sz="1645" dirty="0"/>
          </a:p>
        </p:txBody>
      </p:sp>
      <p:sp>
        <p:nvSpPr>
          <p:cNvPr id="10" name="Shape 6"/>
          <p:cNvSpPr/>
          <p:nvPr/>
        </p:nvSpPr>
        <p:spPr>
          <a:xfrm>
            <a:off x="731282" y="2503935"/>
            <a:ext cx="7560000" cy="936000"/>
          </a:xfrm>
          <a:prstGeom prst="roundRect">
            <a:avLst>
              <a:gd name="adj" fmla="val 5206"/>
            </a:avLst>
          </a:prstGeom>
          <a:solidFill>
            <a:srgbClr val="F6F0E4"/>
          </a:solidFill>
          <a:ln/>
        </p:spPr>
      </p:sp>
      <p:sp>
        <p:nvSpPr>
          <p:cNvPr id="11" name="Text 7"/>
          <p:cNvSpPr/>
          <p:nvPr/>
        </p:nvSpPr>
        <p:spPr>
          <a:xfrm>
            <a:off x="940237" y="2620051"/>
            <a:ext cx="2611993" cy="32646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571"/>
              </a:lnSpc>
              <a:buNone/>
            </a:pPr>
            <a:r>
              <a:rPr lang="en-US" sz="2057" dirty="0" err="1">
                <a:solidFill>
                  <a:srgbClr val="124E73"/>
                </a:solidFill>
                <a:latin typeface="MuseoModerno" pitchFamily="34" charset="0"/>
                <a:ea typeface="MuseoModerno" pitchFamily="34" charset="-122"/>
                <a:cs typeface="MuseoModerno" pitchFamily="34" charset="-120"/>
              </a:rPr>
              <a:t>Tabel</a:t>
            </a:r>
            <a:r>
              <a:rPr lang="en-US" sz="2057" dirty="0">
                <a:solidFill>
                  <a:srgbClr val="124E73"/>
                </a:solidFill>
                <a:latin typeface="MuseoModerno" pitchFamily="34" charset="0"/>
                <a:ea typeface="MuseoModerno" pitchFamily="34" charset="-122"/>
                <a:cs typeface="MuseoModerno" pitchFamily="34" charset="-120"/>
              </a:rPr>
              <a:t> </a:t>
            </a:r>
            <a:r>
              <a:rPr lang="id-ID" sz="2057" dirty="0">
                <a:solidFill>
                  <a:srgbClr val="124E73"/>
                </a:solidFill>
                <a:latin typeface="MuseoModerno" pitchFamily="34" charset="0"/>
                <a:ea typeface="MuseoModerno" pitchFamily="34" charset="-122"/>
                <a:cs typeface="MuseoModerno" pitchFamily="34" charset="-120"/>
              </a:rPr>
              <a:t>Manajer</a:t>
            </a:r>
            <a:endParaRPr lang="en-US" sz="2057" dirty="0"/>
          </a:p>
        </p:txBody>
      </p:sp>
      <p:sp>
        <p:nvSpPr>
          <p:cNvPr id="12" name="Text 8"/>
          <p:cNvSpPr/>
          <p:nvPr/>
        </p:nvSpPr>
        <p:spPr>
          <a:xfrm>
            <a:off x="940237" y="2883211"/>
            <a:ext cx="7263527" cy="93600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633"/>
              </a:lnSpc>
              <a:buNone/>
            </a:pPr>
            <a:r>
              <a:rPr lang="id-ID" sz="1645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ManajerID (PK), NamaManajer, CabangID (FK)</a:t>
            </a:r>
            <a:endParaRPr lang="en-US" sz="1645" dirty="0"/>
          </a:p>
        </p:txBody>
      </p:sp>
      <p:sp>
        <p:nvSpPr>
          <p:cNvPr id="13" name="Shape 9"/>
          <p:cNvSpPr/>
          <p:nvPr/>
        </p:nvSpPr>
        <p:spPr>
          <a:xfrm>
            <a:off x="731282" y="3708014"/>
            <a:ext cx="7560000" cy="936000"/>
          </a:xfrm>
          <a:prstGeom prst="roundRect">
            <a:avLst>
              <a:gd name="adj" fmla="val 5206"/>
            </a:avLst>
          </a:prstGeom>
          <a:solidFill>
            <a:srgbClr val="F6F0E4"/>
          </a:solidFill>
          <a:ln/>
        </p:spPr>
      </p:sp>
      <p:sp>
        <p:nvSpPr>
          <p:cNvPr id="14" name="Text 10"/>
          <p:cNvSpPr/>
          <p:nvPr/>
        </p:nvSpPr>
        <p:spPr>
          <a:xfrm>
            <a:off x="940237" y="3800855"/>
            <a:ext cx="2611993" cy="32646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571"/>
              </a:lnSpc>
              <a:buNone/>
            </a:pPr>
            <a:r>
              <a:rPr lang="en-US" sz="2057" dirty="0" err="1">
                <a:solidFill>
                  <a:srgbClr val="124E73"/>
                </a:solidFill>
                <a:latin typeface="MuseoModerno" pitchFamily="34" charset="0"/>
                <a:ea typeface="MuseoModerno" pitchFamily="34" charset="-122"/>
                <a:cs typeface="MuseoModerno" pitchFamily="34" charset="-120"/>
              </a:rPr>
              <a:t>Tabel</a:t>
            </a:r>
            <a:r>
              <a:rPr lang="en-US" sz="2057" dirty="0">
                <a:solidFill>
                  <a:srgbClr val="124E73"/>
                </a:solidFill>
                <a:latin typeface="MuseoModerno" pitchFamily="34" charset="0"/>
                <a:ea typeface="MuseoModerno" pitchFamily="34" charset="-122"/>
                <a:cs typeface="MuseoModerno" pitchFamily="34" charset="-120"/>
              </a:rPr>
              <a:t> </a:t>
            </a:r>
            <a:r>
              <a:rPr lang="id-ID" sz="2057" dirty="0">
                <a:solidFill>
                  <a:srgbClr val="124E73"/>
                </a:solidFill>
                <a:latin typeface="MuseoModerno" pitchFamily="34" charset="0"/>
                <a:ea typeface="MuseoModerno" pitchFamily="34" charset="-122"/>
                <a:cs typeface="MuseoModerno" pitchFamily="34" charset="-120"/>
              </a:rPr>
              <a:t>Jamaah</a:t>
            </a:r>
            <a:endParaRPr lang="en-US" sz="2057" dirty="0"/>
          </a:p>
        </p:txBody>
      </p:sp>
      <p:sp>
        <p:nvSpPr>
          <p:cNvPr id="15" name="Text 11"/>
          <p:cNvSpPr/>
          <p:nvPr/>
        </p:nvSpPr>
        <p:spPr>
          <a:xfrm>
            <a:off x="940237" y="4034988"/>
            <a:ext cx="7263527" cy="33432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633"/>
              </a:lnSpc>
              <a:buNone/>
            </a:pPr>
            <a:r>
              <a:rPr lang="id-ID" sz="1645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JamaahID (PK), NamaJamaah, Usia, Alamat, ManajerID (FK)</a:t>
            </a:r>
            <a:endParaRPr lang="en-US" sz="1645" dirty="0"/>
          </a:p>
        </p:txBody>
      </p:sp>
      <p:sp>
        <p:nvSpPr>
          <p:cNvPr id="16" name="Shape 12"/>
          <p:cNvSpPr/>
          <p:nvPr/>
        </p:nvSpPr>
        <p:spPr>
          <a:xfrm>
            <a:off x="731282" y="4906345"/>
            <a:ext cx="7560000" cy="936000"/>
          </a:xfrm>
          <a:prstGeom prst="roundRect">
            <a:avLst>
              <a:gd name="adj" fmla="val 4075"/>
            </a:avLst>
          </a:prstGeom>
          <a:solidFill>
            <a:srgbClr val="F6F0E4"/>
          </a:solidFill>
          <a:ln/>
        </p:spPr>
      </p:sp>
      <p:sp>
        <p:nvSpPr>
          <p:cNvPr id="17" name="Text 13"/>
          <p:cNvSpPr/>
          <p:nvPr/>
        </p:nvSpPr>
        <p:spPr>
          <a:xfrm>
            <a:off x="940236" y="4956672"/>
            <a:ext cx="2611993" cy="32646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571"/>
              </a:lnSpc>
              <a:buNone/>
            </a:pPr>
            <a:r>
              <a:rPr lang="en-US" sz="2057" dirty="0" err="1">
                <a:solidFill>
                  <a:srgbClr val="124E73"/>
                </a:solidFill>
                <a:latin typeface="MuseoModerno" pitchFamily="34" charset="0"/>
                <a:ea typeface="MuseoModerno" pitchFamily="34" charset="-122"/>
                <a:cs typeface="MuseoModerno" pitchFamily="34" charset="-120"/>
              </a:rPr>
              <a:t>Tabel</a:t>
            </a:r>
            <a:r>
              <a:rPr lang="en-US" sz="2057" dirty="0">
                <a:solidFill>
                  <a:srgbClr val="124E73"/>
                </a:solidFill>
                <a:latin typeface="MuseoModerno" pitchFamily="34" charset="0"/>
                <a:ea typeface="MuseoModerno" pitchFamily="34" charset="-122"/>
                <a:cs typeface="MuseoModerno" pitchFamily="34" charset="-120"/>
              </a:rPr>
              <a:t> </a:t>
            </a:r>
            <a:r>
              <a:rPr lang="id-ID" sz="2057" dirty="0">
                <a:solidFill>
                  <a:srgbClr val="124E73"/>
                </a:solidFill>
                <a:latin typeface="MuseoModerno" pitchFamily="34" charset="0"/>
                <a:ea typeface="MuseoModerno" pitchFamily="34" charset="-122"/>
                <a:cs typeface="MuseoModerno" pitchFamily="34" charset="-120"/>
              </a:rPr>
              <a:t>Paket</a:t>
            </a:r>
            <a:endParaRPr lang="en-US" sz="2057" dirty="0"/>
          </a:p>
        </p:txBody>
      </p:sp>
      <p:sp>
        <p:nvSpPr>
          <p:cNvPr id="18" name="Text 14"/>
          <p:cNvSpPr/>
          <p:nvPr/>
        </p:nvSpPr>
        <p:spPr>
          <a:xfrm>
            <a:off x="970939" y="5228416"/>
            <a:ext cx="7263527" cy="66865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633"/>
              </a:lnSpc>
              <a:buNone/>
            </a:pPr>
            <a:r>
              <a:rPr lang="id-ID" sz="1645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PaketID (PK), NamaPaket, Biaya</a:t>
            </a:r>
            <a:endParaRPr lang="en-US" sz="1645" dirty="0"/>
          </a:p>
        </p:txBody>
      </p:sp>
      <p:sp>
        <p:nvSpPr>
          <p:cNvPr id="21" name="Shape 12">
            <a:extLst>
              <a:ext uri="{FF2B5EF4-FFF2-40B4-BE49-F238E27FC236}">
                <a16:creationId xmlns:a16="http://schemas.microsoft.com/office/drawing/2014/main" id="{198C5658-0B24-C5F7-7950-AD57DF693E69}"/>
              </a:ext>
            </a:extLst>
          </p:cNvPr>
          <p:cNvSpPr/>
          <p:nvPr/>
        </p:nvSpPr>
        <p:spPr>
          <a:xfrm>
            <a:off x="731282" y="6114132"/>
            <a:ext cx="7560000" cy="936000"/>
          </a:xfrm>
          <a:prstGeom prst="roundRect">
            <a:avLst>
              <a:gd name="adj" fmla="val 4075"/>
            </a:avLst>
          </a:prstGeom>
          <a:solidFill>
            <a:srgbClr val="F6F0E4"/>
          </a:solidFill>
          <a:ln/>
        </p:spPr>
      </p:sp>
      <p:sp>
        <p:nvSpPr>
          <p:cNvPr id="22" name="Text 13">
            <a:extLst>
              <a:ext uri="{FF2B5EF4-FFF2-40B4-BE49-F238E27FC236}">
                <a16:creationId xmlns:a16="http://schemas.microsoft.com/office/drawing/2014/main" id="{1BF17157-D695-62F0-D37E-655A990E375C}"/>
              </a:ext>
            </a:extLst>
          </p:cNvPr>
          <p:cNvSpPr/>
          <p:nvPr/>
        </p:nvSpPr>
        <p:spPr>
          <a:xfrm>
            <a:off x="940236" y="6164459"/>
            <a:ext cx="2611993" cy="32646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571"/>
              </a:lnSpc>
              <a:buNone/>
            </a:pPr>
            <a:r>
              <a:rPr lang="en-US" sz="2057" dirty="0" err="1">
                <a:solidFill>
                  <a:srgbClr val="124E73"/>
                </a:solidFill>
                <a:latin typeface="MuseoModerno" pitchFamily="34" charset="0"/>
                <a:ea typeface="MuseoModerno" pitchFamily="34" charset="-122"/>
                <a:cs typeface="MuseoModerno" pitchFamily="34" charset="-120"/>
              </a:rPr>
              <a:t>Tabel</a:t>
            </a:r>
            <a:r>
              <a:rPr lang="en-US" sz="2057" dirty="0">
                <a:solidFill>
                  <a:srgbClr val="124E73"/>
                </a:solidFill>
                <a:latin typeface="MuseoModerno" pitchFamily="34" charset="0"/>
                <a:ea typeface="MuseoModerno" pitchFamily="34" charset="-122"/>
                <a:cs typeface="MuseoModerno" pitchFamily="34" charset="-120"/>
              </a:rPr>
              <a:t> </a:t>
            </a:r>
            <a:r>
              <a:rPr lang="id-ID" sz="2057" dirty="0">
                <a:solidFill>
                  <a:srgbClr val="124E73"/>
                </a:solidFill>
                <a:latin typeface="MuseoModerno" pitchFamily="34" charset="0"/>
                <a:ea typeface="MuseoModerno" pitchFamily="34" charset="-122"/>
                <a:cs typeface="MuseoModerno" pitchFamily="34" charset="-120"/>
              </a:rPr>
              <a:t>Pendaftaran</a:t>
            </a:r>
            <a:endParaRPr lang="en-US" sz="2057" dirty="0"/>
          </a:p>
        </p:txBody>
      </p:sp>
      <p:sp>
        <p:nvSpPr>
          <p:cNvPr id="23" name="Text 14">
            <a:extLst>
              <a:ext uri="{FF2B5EF4-FFF2-40B4-BE49-F238E27FC236}">
                <a16:creationId xmlns:a16="http://schemas.microsoft.com/office/drawing/2014/main" id="{8B4211CC-B7D0-B5B7-81C7-FBB85C120201}"/>
              </a:ext>
            </a:extLst>
          </p:cNvPr>
          <p:cNvSpPr/>
          <p:nvPr/>
        </p:nvSpPr>
        <p:spPr>
          <a:xfrm>
            <a:off x="970939" y="6436203"/>
            <a:ext cx="7263527" cy="66865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633"/>
              </a:lnSpc>
              <a:buNone/>
            </a:pPr>
            <a:r>
              <a:rPr lang="id-ID" sz="1645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PendaftaranID (PK), TanggalPendaftaran, JamaahID (FK), PaketID (FK)</a:t>
            </a:r>
            <a:endParaRPr lang="en-US" sz="1645" dirty="0"/>
          </a:p>
        </p:txBody>
      </p:sp>
      <p:pic>
        <p:nvPicPr>
          <p:cNvPr id="1030" name="Picture 6" descr="Data Integrations for Your Security Program - Protos Security">
            <a:extLst>
              <a:ext uri="{FF2B5EF4-FFF2-40B4-BE49-F238E27FC236}">
                <a16:creationId xmlns:a16="http://schemas.microsoft.com/office/drawing/2014/main" id="{8F7857A9-B3B8-55E3-EE42-84946BD43CD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37" r="10257"/>
          <a:stretch/>
        </p:blipFill>
        <p:spPr bwMode="auto">
          <a:xfrm>
            <a:off x="8713128" y="633513"/>
            <a:ext cx="5678268" cy="5888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0738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31505"/>
          </a:xfrm>
          <a:prstGeom prst="rect">
            <a:avLst/>
          </a:prstGeom>
          <a:solidFill>
            <a:srgbClr val="FFFCF5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31505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842248" y="661749"/>
            <a:ext cx="6464379" cy="75199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921"/>
              </a:lnSpc>
              <a:buNone/>
            </a:pPr>
            <a:r>
              <a:rPr lang="en-US" sz="5400" dirty="0">
                <a:solidFill>
                  <a:srgbClr val="124E73"/>
                </a:solidFill>
                <a:latin typeface="MuseoModerno" pitchFamily="34" charset="0"/>
                <a:ea typeface="MuseoModerno" pitchFamily="34" charset="-122"/>
                <a:cs typeface="MuseoModerno" pitchFamily="34" charset="-120"/>
              </a:rPr>
              <a:t>Pembuatan Database</a:t>
            </a:r>
            <a:endParaRPr lang="en-US" sz="5400" dirty="0"/>
          </a:p>
        </p:txBody>
      </p:sp>
      <p:sp>
        <p:nvSpPr>
          <p:cNvPr id="7" name="Shape 3"/>
          <p:cNvSpPr/>
          <p:nvPr/>
        </p:nvSpPr>
        <p:spPr>
          <a:xfrm>
            <a:off x="1188125" y="1774627"/>
            <a:ext cx="30004" cy="5795129"/>
          </a:xfrm>
          <a:prstGeom prst="rect">
            <a:avLst/>
          </a:prstGeom>
          <a:solidFill>
            <a:srgbClr val="325F7B"/>
          </a:solidFill>
          <a:ln/>
        </p:spPr>
      </p:sp>
      <p:sp>
        <p:nvSpPr>
          <p:cNvPr id="8" name="Shape 4"/>
          <p:cNvSpPr/>
          <p:nvPr/>
        </p:nvSpPr>
        <p:spPr>
          <a:xfrm>
            <a:off x="1473815" y="2300883"/>
            <a:ext cx="842248" cy="30004"/>
          </a:xfrm>
          <a:prstGeom prst="rect">
            <a:avLst/>
          </a:prstGeom>
          <a:solidFill>
            <a:srgbClr val="325F7B"/>
          </a:solidFill>
          <a:ln/>
        </p:spPr>
      </p:sp>
      <p:sp>
        <p:nvSpPr>
          <p:cNvPr id="9" name="Shape 5"/>
          <p:cNvSpPr/>
          <p:nvPr/>
        </p:nvSpPr>
        <p:spPr>
          <a:xfrm>
            <a:off x="932438" y="2045256"/>
            <a:ext cx="541377" cy="541377"/>
          </a:xfrm>
          <a:prstGeom prst="roundRect">
            <a:avLst>
              <a:gd name="adj" fmla="val 13335"/>
            </a:avLst>
          </a:prstGeom>
          <a:solidFill>
            <a:srgbClr val="F6F0E4"/>
          </a:solidFill>
          <a:ln/>
        </p:spPr>
      </p:sp>
      <p:sp>
        <p:nvSpPr>
          <p:cNvPr id="10" name="Text 6"/>
          <p:cNvSpPr/>
          <p:nvPr/>
        </p:nvSpPr>
        <p:spPr>
          <a:xfrm>
            <a:off x="1118414" y="2135386"/>
            <a:ext cx="169307" cy="36099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842"/>
              </a:lnSpc>
              <a:buNone/>
            </a:pPr>
            <a:r>
              <a:rPr lang="en-US" sz="2842" dirty="0">
                <a:solidFill>
                  <a:srgbClr val="124E73"/>
                </a:solidFill>
                <a:latin typeface="MuseoModerno" pitchFamily="34" charset="0"/>
                <a:ea typeface="MuseoModerno" pitchFamily="34" charset="-122"/>
                <a:cs typeface="MuseoModerno" pitchFamily="34" charset="-120"/>
              </a:rPr>
              <a:t>1</a:t>
            </a:r>
            <a:endParaRPr lang="en-US" sz="2842" dirty="0"/>
          </a:p>
        </p:txBody>
      </p:sp>
      <p:sp>
        <p:nvSpPr>
          <p:cNvPr id="11" name="Text 7"/>
          <p:cNvSpPr/>
          <p:nvPr/>
        </p:nvSpPr>
        <p:spPr>
          <a:xfrm>
            <a:off x="2526625" y="2015252"/>
            <a:ext cx="3007995" cy="37588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961"/>
              </a:lnSpc>
              <a:buNone/>
            </a:pPr>
            <a:r>
              <a:rPr lang="id-ID" sz="2800" dirty="0">
                <a:solidFill>
                  <a:srgbClr val="124E73"/>
                </a:solidFill>
                <a:latin typeface="MuseoModerno" pitchFamily="34" charset="0"/>
                <a:ea typeface="MuseoModerno" pitchFamily="34" charset="-122"/>
              </a:rPr>
              <a:t>XAMPP</a:t>
            </a:r>
            <a:endParaRPr lang="en-US" sz="2800" dirty="0"/>
          </a:p>
        </p:txBody>
      </p:sp>
      <p:sp>
        <p:nvSpPr>
          <p:cNvPr id="12" name="Text 8"/>
          <p:cNvSpPr/>
          <p:nvPr/>
        </p:nvSpPr>
        <p:spPr>
          <a:xfrm>
            <a:off x="2526625" y="2535436"/>
            <a:ext cx="5775127" cy="76985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3032"/>
              </a:lnSpc>
              <a:buNone/>
            </a:pPr>
            <a:r>
              <a:rPr lang="id-ID" sz="2000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Aktifkan server MySQL dengan aplikasi XAMPP</a:t>
            </a:r>
            <a:endParaRPr lang="en-US" sz="2000" dirty="0"/>
          </a:p>
        </p:txBody>
      </p:sp>
      <p:sp>
        <p:nvSpPr>
          <p:cNvPr id="13" name="Shape 9"/>
          <p:cNvSpPr/>
          <p:nvPr/>
        </p:nvSpPr>
        <p:spPr>
          <a:xfrm>
            <a:off x="1473815" y="4312801"/>
            <a:ext cx="842248" cy="30004"/>
          </a:xfrm>
          <a:prstGeom prst="rect">
            <a:avLst/>
          </a:prstGeom>
          <a:solidFill>
            <a:srgbClr val="325F7B"/>
          </a:solidFill>
          <a:ln/>
        </p:spPr>
      </p:sp>
      <p:sp>
        <p:nvSpPr>
          <p:cNvPr id="14" name="Shape 10"/>
          <p:cNvSpPr/>
          <p:nvPr/>
        </p:nvSpPr>
        <p:spPr>
          <a:xfrm>
            <a:off x="932438" y="4057174"/>
            <a:ext cx="541377" cy="541377"/>
          </a:xfrm>
          <a:prstGeom prst="roundRect">
            <a:avLst>
              <a:gd name="adj" fmla="val 13335"/>
            </a:avLst>
          </a:prstGeom>
          <a:solidFill>
            <a:srgbClr val="F6F0E4"/>
          </a:solidFill>
          <a:ln/>
        </p:spPr>
      </p:sp>
      <p:sp>
        <p:nvSpPr>
          <p:cNvPr id="15" name="Text 11"/>
          <p:cNvSpPr/>
          <p:nvPr/>
        </p:nvSpPr>
        <p:spPr>
          <a:xfrm>
            <a:off x="1102697" y="4147304"/>
            <a:ext cx="200739" cy="36099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842"/>
              </a:lnSpc>
              <a:buNone/>
            </a:pPr>
            <a:r>
              <a:rPr lang="en-US" sz="2842" dirty="0">
                <a:solidFill>
                  <a:srgbClr val="124E73"/>
                </a:solidFill>
                <a:latin typeface="MuseoModerno" pitchFamily="34" charset="0"/>
                <a:ea typeface="MuseoModerno" pitchFamily="34" charset="-122"/>
                <a:cs typeface="MuseoModerno" pitchFamily="34" charset="-120"/>
              </a:rPr>
              <a:t>2</a:t>
            </a:r>
            <a:endParaRPr lang="en-US" sz="2842" dirty="0"/>
          </a:p>
        </p:txBody>
      </p:sp>
      <p:sp>
        <p:nvSpPr>
          <p:cNvPr id="16" name="Text 12"/>
          <p:cNvSpPr/>
          <p:nvPr/>
        </p:nvSpPr>
        <p:spPr>
          <a:xfrm>
            <a:off x="2526625" y="4027170"/>
            <a:ext cx="3007995" cy="37588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961"/>
              </a:lnSpc>
              <a:buNone/>
            </a:pPr>
            <a:r>
              <a:rPr lang="id-ID" sz="2800" dirty="0">
                <a:solidFill>
                  <a:srgbClr val="124E73"/>
                </a:solidFill>
                <a:latin typeface="MuseoModerno" pitchFamily="34" charset="0"/>
                <a:ea typeface="MuseoModerno" pitchFamily="34" charset="-122"/>
                <a:cs typeface="MuseoModerno" pitchFamily="34" charset="-120"/>
              </a:rPr>
              <a:t>Python</a:t>
            </a:r>
            <a:endParaRPr lang="en-US" sz="2800" dirty="0"/>
          </a:p>
        </p:txBody>
      </p:sp>
      <p:sp>
        <p:nvSpPr>
          <p:cNvPr id="17" name="Text 13"/>
          <p:cNvSpPr/>
          <p:nvPr/>
        </p:nvSpPr>
        <p:spPr>
          <a:xfrm>
            <a:off x="2526625" y="4547354"/>
            <a:ext cx="5775127" cy="76985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3032"/>
              </a:lnSpc>
              <a:buNone/>
            </a:pPr>
            <a:r>
              <a:rPr lang="id-ID" sz="2000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Buat query menggunakan bahasa pemrograman python dengan tambahan modul mysql.connector pada text editor Visual Studio Code.</a:t>
            </a:r>
            <a:endParaRPr lang="en-US" sz="2000" dirty="0"/>
          </a:p>
        </p:txBody>
      </p:sp>
      <p:sp>
        <p:nvSpPr>
          <p:cNvPr id="18" name="Shape 14"/>
          <p:cNvSpPr/>
          <p:nvPr/>
        </p:nvSpPr>
        <p:spPr>
          <a:xfrm>
            <a:off x="1473815" y="6324719"/>
            <a:ext cx="842248" cy="30004"/>
          </a:xfrm>
          <a:prstGeom prst="rect">
            <a:avLst/>
          </a:prstGeom>
          <a:solidFill>
            <a:srgbClr val="325F7B"/>
          </a:solidFill>
          <a:ln/>
        </p:spPr>
      </p:sp>
      <p:sp>
        <p:nvSpPr>
          <p:cNvPr id="19" name="Shape 15"/>
          <p:cNvSpPr/>
          <p:nvPr/>
        </p:nvSpPr>
        <p:spPr>
          <a:xfrm>
            <a:off x="932438" y="6069092"/>
            <a:ext cx="541377" cy="541377"/>
          </a:xfrm>
          <a:prstGeom prst="roundRect">
            <a:avLst>
              <a:gd name="adj" fmla="val 13335"/>
            </a:avLst>
          </a:prstGeom>
          <a:solidFill>
            <a:srgbClr val="F6F0E4"/>
          </a:solidFill>
          <a:ln/>
        </p:spPr>
      </p:sp>
      <p:sp>
        <p:nvSpPr>
          <p:cNvPr id="20" name="Text 16"/>
          <p:cNvSpPr/>
          <p:nvPr/>
        </p:nvSpPr>
        <p:spPr>
          <a:xfrm>
            <a:off x="1101626" y="6159222"/>
            <a:ext cx="202883" cy="36099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842"/>
              </a:lnSpc>
              <a:buNone/>
            </a:pPr>
            <a:r>
              <a:rPr lang="en-US" sz="2842" dirty="0">
                <a:solidFill>
                  <a:srgbClr val="124E73"/>
                </a:solidFill>
                <a:latin typeface="MuseoModerno" pitchFamily="34" charset="0"/>
                <a:ea typeface="MuseoModerno" pitchFamily="34" charset="-122"/>
                <a:cs typeface="MuseoModerno" pitchFamily="34" charset="-120"/>
              </a:rPr>
              <a:t>3</a:t>
            </a:r>
            <a:endParaRPr lang="en-US" sz="2842" dirty="0"/>
          </a:p>
        </p:txBody>
      </p:sp>
      <p:sp>
        <p:nvSpPr>
          <p:cNvPr id="21" name="Text 17"/>
          <p:cNvSpPr/>
          <p:nvPr/>
        </p:nvSpPr>
        <p:spPr>
          <a:xfrm>
            <a:off x="2526625" y="6039088"/>
            <a:ext cx="3007995" cy="37588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961"/>
              </a:lnSpc>
              <a:buNone/>
            </a:pPr>
            <a:r>
              <a:rPr lang="id-ID" sz="2800" dirty="0">
                <a:solidFill>
                  <a:srgbClr val="124E73"/>
                </a:solidFill>
                <a:latin typeface="MuseoModerno" pitchFamily="34" charset="0"/>
                <a:ea typeface="MuseoModerno" pitchFamily="34" charset="-122"/>
                <a:cs typeface="MuseoModerno" pitchFamily="34" charset="-120"/>
              </a:rPr>
              <a:t>phpMyAdmin</a:t>
            </a:r>
            <a:endParaRPr lang="en-US" sz="2800" dirty="0"/>
          </a:p>
        </p:txBody>
      </p:sp>
      <p:sp>
        <p:nvSpPr>
          <p:cNvPr id="22" name="Text 18"/>
          <p:cNvSpPr/>
          <p:nvPr/>
        </p:nvSpPr>
        <p:spPr>
          <a:xfrm>
            <a:off x="2526625" y="6559272"/>
            <a:ext cx="5775127" cy="76985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3032"/>
              </a:lnSpc>
              <a:buNone/>
            </a:pPr>
            <a:r>
              <a:rPr lang="id-ID" sz="2000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Pastikan python dan  MySQL benar-benar sudah terkoneksi sehingga database berhasil dibuat</a:t>
            </a:r>
            <a:endParaRPr lang="en-US" sz="2000" dirty="0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A7FBC675-9136-9BBC-4813-FF1646F0F5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10248" y="1310865"/>
            <a:ext cx="4468655" cy="606388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0738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CF5"/>
          </a:solidFill>
          <a:ln/>
        </p:spPr>
      </p:sp>
      <p:sp>
        <p:nvSpPr>
          <p:cNvPr id="5" name="Text 2"/>
          <p:cNvSpPr/>
          <p:nvPr/>
        </p:nvSpPr>
        <p:spPr>
          <a:xfrm>
            <a:off x="881889" y="635775"/>
            <a:ext cx="5668328" cy="70854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579"/>
              </a:lnSpc>
              <a:buNone/>
            </a:pPr>
            <a:r>
              <a:rPr lang="en-US" sz="5400" dirty="0">
                <a:solidFill>
                  <a:srgbClr val="124E73"/>
                </a:solidFill>
                <a:latin typeface="MuseoModerno" pitchFamily="34" charset="0"/>
                <a:ea typeface="MuseoModerno" pitchFamily="34" charset="-122"/>
                <a:cs typeface="MuseoModerno" pitchFamily="34" charset="-120"/>
              </a:rPr>
              <a:t>Pembuatan Tabel</a:t>
            </a:r>
            <a:endParaRPr lang="en-US" sz="5400" dirty="0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457A6F44-6333-6290-CA6A-0A176D1878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2310" y="1620252"/>
            <a:ext cx="12465143" cy="5883929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0738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CF5"/>
          </a:solidFill>
          <a:ln/>
        </p:spPr>
      </p:sp>
      <p:sp>
        <p:nvSpPr>
          <p:cNvPr id="6" name="Text 2"/>
          <p:cNvSpPr/>
          <p:nvPr/>
        </p:nvSpPr>
        <p:spPr>
          <a:xfrm>
            <a:off x="747424" y="513041"/>
            <a:ext cx="6027063" cy="75330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932"/>
              </a:lnSpc>
              <a:buNone/>
            </a:pPr>
            <a:r>
              <a:rPr lang="en-US" sz="5400" dirty="0">
                <a:solidFill>
                  <a:srgbClr val="124E73"/>
                </a:solidFill>
                <a:latin typeface="MuseoModerno" pitchFamily="34" charset="0"/>
                <a:ea typeface="MuseoModerno" pitchFamily="34" charset="-122"/>
                <a:cs typeface="MuseoModerno" pitchFamily="34" charset="-120"/>
              </a:rPr>
              <a:t>Pengisian Data</a:t>
            </a:r>
            <a:endParaRPr lang="en-US" sz="540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5761" y="1614130"/>
            <a:ext cx="1205389" cy="1928574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2442742" y="1855113"/>
            <a:ext cx="3013472" cy="37659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966"/>
              </a:lnSpc>
              <a:buNone/>
            </a:pPr>
            <a:r>
              <a:rPr lang="id-ID" sz="2373" dirty="0">
                <a:solidFill>
                  <a:srgbClr val="124E73"/>
                </a:solidFill>
                <a:latin typeface="MuseoModerno" pitchFamily="34" charset="0"/>
                <a:ea typeface="MuseoModerno" pitchFamily="34" charset="-122"/>
                <a:cs typeface="MuseoModerno" pitchFamily="34" charset="-120"/>
              </a:rPr>
              <a:t>Input Data Cabang</a:t>
            </a:r>
            <a:endParaRPr lang="en-US" sz="2373" dirty="0"/>
          </a:p>
        </p:txBody>
      </p:sp>
      <p:sp>
        <p:nvSpPr>
          <p:cNvPr id="9" name="Text 4"/>
          <p:cNvSpPr/>
          <p:nvPr/>
        </p:nvSpPr>
        <p:spPr>
          <a:xfrm>
            <a:off x="2442743" y="2376249"/>
            <a:ext cx="4872458" cy="7715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3037"/>
              </a:lnSpc>
              <a:buNone/>
            </a:pPr>
            <a:r>
              <a:rPr lang="en-US" sz="1898" dirty="0" err="1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Memasukkan</a:t>
            </a:r>
            <a:r>
              <a:rPr lang="en-US" sz="1898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id-ID" sz="1898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ID Cabang, Nama Cabang dan Lokasi Cabang</a:t>
            </a:r>
            <a:endParaRPr lang="en-US" sz="1898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5761" y="3542704"/>
            <a:ext cx="1205389" cy="1928574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2442742" y="3783687"/>
            <a:ext cx="3074432" cy="37659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966"/>
              </a:lnSpc>
              <a:buNone/>
            </a:pPr>
            <a:r>
              <a:rPr lang="id-ID" sz="2373" dirty="0">
                <a:solidFill>
                  <a:srgbClr val="124E73"/>
                </a:solidFill>
                <a:latin typeface="MuseoModerno" pitchFamily="34" charset="0"/>
                <a:ea typeface="MuseoModerno" pitchFamily="34" charset="-122"/>
                <a:cs typeface="MuseoModerno" pitchFamily="34" charset="-120"/>
              </a:rPr>
              <a:t>Input Data Manajer</a:t>
            </a:r>
            <a:endParaRPr lang="en-US" sz="2373" dirty="0"/>
          </a:p>
        </p:txBody>
      </p:sp>
      <p:sp>
        <p:nvSpPr>
          <p:cNvPr id="12" name="Text 6"/>
          <p:cNvSpPr/>
          <p:nvPr/>
        </p:nvSpPr>
        <p:spPr>
          <a:xfrm>
            <a:off x="2442742" y="4304823"/>
            <a:ext cx="4872457" cy="1219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3037"/>
              </a:lnSpc>
              <a:buNone/>
            </a:pPr>
            <a:r>
              <a:rPr lang="en-US" sz="1898" dirty="0" err="1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Menambahkan</a:t>
            </a:r>
            <a:r>
              <a:rPr lang="en-US" sz="1898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id-ID" sz="1898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data</a:t>
            </a:r>
            <a:r>
              <a:rPr lang="en-US" sz="1898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id-ID" sz="1898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ID Manajer, Nama Manajer dan ID Cabang dimana manajer bekerja</a:t>
            </a:r>
            <a:endParaRPr lang="en-US" sz="1898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5761" y="5471279"/>
            <a:ext cx="1205389" cy="1928574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2442742" y="5712261"/>
            <a:ext cx="3121104" cy="37659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966"/>
              </a:lnSpc>
              <a:buNone/>
            </a:pPr>
            <a:r>
              <a:rPr lang="id-ID" sz="2373" dirty="0">
                <a:solidFill>
                  <a:srgbClr val="124E73"/>
                </a:solidFill>
                <a:latin typeface="MuseoModerno" pitchFamily="34" charset="0"/>
                <a:ea typeface="MuseoModerno" pitchFamily="34" charset="-122"/>
                <a:cs typeface="MuseoModerno" pitchFamily="34" charset="-120"/>
              </a:rPr>
              <a:t>Input Data Jamaah</a:t>
            </a:r>
            <a:endParaRPr lang="en-US" sz="2373" dirty="0"/>
          </a:p>
        </p:txBody>
      </p:sp>
      <p:sp>
        <p:nvSpPr>
          <p:cNvPr id="15" name="Text 8"/>
          <p:cNvSpPr/>
          <p:nvPr/>
        </p:nvSpPr>
        <p:spPr>
          <a:xfrm>
            <a:off x="2442742" y="6233398"/>
            <a:ext cx="4471405" cy="7715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3037"/>
              </a:lnSpc>
              <a:buNone/>
            </a:pPr>
            <a:r>
              <a:rPr lang="id-ID" sz="1898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Memasukkan ID Jamaah, Nama Jamaah, Usia, Alamat dan ID Manajer</a:t>
            </a:r>
            <a:endParaRPr lang="en-US" sz="1898" dirty="0"/>
          </a:p>
        </p:txBody>
      </p:sp>
      <p:pic>
        <p:nvPicPr>
          <p:cNvPr id="17" name="Image 2" descr="preencoded.png">
            <a:extLst>
              <a:ext uri="{FF2B5EF4-FFF2-40B4-BE49-F238E27FC236}">
                <a16:creationId xmlns:a16="http://schemas.microsoft.com/office/drawing/2014/main" id="{1188D631-6841-2351-B42D-4448126BC4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9916" y="1614130"/>
            <a:ext cx="1205389" cy="1928574"/>
          </a:xfrm>
          <a:prstGeom prst="rect">
            <a:avLst/>
          </a:prstGeom>
        </p:spPr>
      </p:pic>
      <p:sp>
        <p:nvSpPr>
          <p:cNvPr id="18" name="Text 3">
            <a:extLst>
              <a:ext uri="{FF2B5EF4-FFF2-40B4-BE49-F238E27FC236}">
                <a16:creationId xmlns:a16="http://schemas.microsoft.com/office/drawing/2014/main" id="{5FDF2B39-5D72-1816-FE6B-FF9316AC38B8}"/>
              </a:ext>
            </a:extLst>
          </p:cNvPr>
          <p:cNvSpPr/>
          <p:nvPr/>
        </p:nvSpPr>
        <p:spPr>
          <a:xfrm>
            <a:off x="9526897" y="1855113"/>
            <a:ext cx="3013472" cy="37659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966"/>
              </a:lnSpc>
              <a:buNone/>
            </a:pPr>
            <a:r>
              <a:rPr lang="id-ID" sz="2373" dirty="0">
                <a:solidFill>
                  <a:srgbClr val="124E73"/>
                </a:solidFill>
                <a:latin typeface="MuseoModerno" pitchFamily="34" charset="0"/>
                <a:ea typeface="MuseoModerno" pitchFamily="34" charset="-122"/>
                <a:cs typeface="MuseoModerno" pitchFamily="34" charset="-120"/>
              </a:rPr>
              <a:t>Input Data Paket Umroh</a:t>
            </a:r>
            <a:endParaRPr lang="en-US" sz="2373" dirty="0"/>
          </a:p>
        </p:txBody>
      </p:sp>
      <p:sp>
        <p:nvSpPr>
          <p:cNvPr id="19" name="Text 4">
            <a:extLst>
              <a:ext uri="{FF2B5EF4-FFF2-40B4-BE49-F238E27FC236}">
                <a16:creationId xmlns:a16="http://schemas.microsoft.com/office/drawing/2014/main" id="{2CBB9FBB-F031-2333-1F88-E381444A4EDA}"/>
              </a:ext>
            </a:extLst>
          </p:cNvPr>
          <p:cNvSpPr/>
          <p:nvPr/>
        </p:nvSpPr>
        <p:spPr>
          <a:xfrm>
            <a:off x="9526898" y="2376249"/>
            <a:ext cx="4872458" cy="7715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3037"/>
              </a:lnSpc>
              <a:buNone/>
            </a:pPr>
            <a:r>
              <a:rPr lang="en-US" sz="1898" dirty="0" err="1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Memasukkan</a:t>
            </a:r>
            <a:r>
              <a:rPr lang="en-US" sz="1898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id-ID" sz="1898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ID Paket, Nama Paket dan Biaya Paket</a:t>
            </a:r>
            <a:endParaRPr lang="en-US" sz="1898" dirty="0"/>
          </a:p>
        </p:txBody>
      </p:sp>
      <p:pic>
        <p:nvPicPr>
          <p:cNvPr id="20" name="Image 3" descr="preencoded.png">
            <a:extLst>
              <a:ext uri="{FF2B5EF4-FFF2-40B4-BE49-F238E27FC236}">
                <a16:creationId xmlns:a16="http://schemas.microsoft.com/office/drawing/2014/main" id="{E1338F84-2280-4E90-D0B5-10850778ED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59916" y="3542704"/>
            <a:ext cx="1205389" cy="1928574"/>
          </a:xfrm>
          <a:prstGeom prst="rect">
            <a:avLst/>
          </a:prstGeom>
        </p:spPr>
      </p:pic>
      <p:sp>
        <p:nvSpPr>
          <p:cNvPr id="21" name="Text 5">
            <a:extLst>
              <a:ext uri="{FF2B5EF4-FFF2-40B4-BE49-F238E27FC236}">
                <a16:creationId xmlns:a16="http://schemas.microsoft.com/office/drawing/2014/main" id="{A2B1517E-5A40-02FE-8E09-0D7F7093F1BA}"/>
              </a:ext>
            </a:extLst>
          </p:cNvPr>
          <p:cNvSpPr/>
          <p:nvPr/>
        </p:nvSpPr>
        <p:spPr>
          <a:xfrm>
            <a:off x="9526897" y="3783687"/>
            <a:ext cx="3074432" cy="37659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966"/>
              </a:lnSpc>
              <a:buNone/>
            </a:pPr>
            <a:r>
              <a:rPr lang="id-ID" sz="2373" dirty="0">
                <a:solidFill>
                  <a:srgbClr val="124E73"/>
                </a:solidFill>
                <a:latin typeface="MuseoModerno" pitchFamily="34" charset="0"/>
                <a:ea typeface="MuseoModerno" pitchFamily="34" charset="-122"/>
                <a:cs typeface="MuseoModerno" pitchFamily="34" charset="-120"/>
              </a:rPr>
              <a:t>Input Data Pendaftaran</a:t>
            </a:r>
            <a:endParaRPr lang="en-US" sz="2373" dirty="0"/>
          </a:p>
        </p:txBody>
      </p:sp>
      <p:sp>
        <p:nvSpPr>
          <p:cNvPr id="22" name="Text 6">
            <a:extLst>
              <a:ext uri="{FF2B5EF4-FFF2-40B4-BE49-F238E27FC236}">
                <a16:creationId xmlns:a16="http://schemas.microsoft.com/office/drawing/2014/main" id="{BB1D750B-2B8A-A912-2C93-E00C49B3F58F}"/>
              </a:ext>
            </a:extLst>
          </p:cNvPr>
          <p:cNvSpPr/>
          <p:nvPr/>
        </p:nvSpPr>
        <p:spPr>
          <a:xfrm>
            <a:off x="9526897" y="4304823"/>
            <a:ext cx="4872457" cy="1219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3037"/>
              </a:lnSpc>
              <a:buNone/>
            </a:pPr>
            <a:r>
              <a:rPr lang="en-US" sz="1898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M</a:t>
            </a:r>
            <a:r>
              <a:rPr lang="id-ID" sz="1898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emasukkan ID Pendaftaran, ID Jamaah, ID Paket dan Tanggal Pendaftaran</a:t>
            </a:r>
            <a:endParaRPr lang="en-US" sz="1898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50F4E91-D13F-BBCC-E4A3-5191BCE9F632}"/>
              </a:ext>
            </a:extLst>
          </p:cNvPr>
          <p:cNvSpPr txBox="1"/>
          <p:nvPr/>
        </p:nvSpPr>
        <p:spPr>
          <a:xfrm>
            <a:off x="1266661" y="2318359"/>
            <a:ext cx="549798" cy="46166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id-ID" sz="2400" dirty="0"/>
              <a:t>1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DEB839E-8434-2BA9-1846-D0DE3C3A1D0B}"/>
              </a:ext>
            </a:extLst>
          </p:cNvPr>
          <p:cNvSpPr txBox="1"/>
          <p:nvPr/>
        </p:nvSpPr>
        <p:spPr>
          <a:xfrm>
            <a:off x="1246484" y="4304823"/>
            <a:ext cx="549798" cy="46166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id-ID" sz="2400" dirty="0"/>
              <a:t>2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A5F6A16-2DE1-F6E5-7CBB-C4F726FD5CC2}"/>
              </a:ext>
            </a:extLst>
          </p:cNvPr>
          <p:cNvSpPr txBox="1"/>
          <p:nvPr/>
        </p:nvSpPr>
        <p:spPr>
          <a:xfrm>
            <a:off x="1247098" y="6204733"/>
            <a:ext cx="549798" cy="46166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id-ID" sz="2400" dirty="0"/>
              <a:t>3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1BD5C1B-E76C-7B78-6D1A-B791F60BF5E2}"/>
              </a:ext>
            </a:extLst>
          </p:cNvPr>
          <p:cNvSpPr txBox="1"/>
          <p:nvPr/>
        </p:nvSpPr>
        <p:spPr>
          <a:xfrm>
            <a:off x="8287711" y="2300346"/>
            <a:ext cx="549798" cy="46166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id-ID" sz="2400" dirty="0"/>
              <a:t>4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2D30C5F-EFDF-284D-B7BB-89B9946D2B71}"/>
              </a:ext>
            </a:extLst>
          </p:cNvPr>
          <p:cNvSpPr txBox="1"/>
          <p:nvPr/>
        </p:nvSpPr>
        <p:spPr>
          <a:xfrm>
            <a:off x="8291133" y="4270669"/>
            <a:ext cx="549798" cy="46166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id-ID" sz="2400" dirty="0"/>
              <a:t>5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0738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CF5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6936810" cy="822960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7133982" y="370284"/>
            <a:ext cx="6172200" cy="77152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6075"/>
              </a:lnSpc>
              <a:buNone/>
            </a:pPr>
            <a:r>
              <a:rPr lang="en-US" sz="6000" dirty="0">
                <a:solidFill>
                  <a:srgbClr val="124E73"/>
                </a:solidFill>
                <a:latin typeface="MuseoModerno" pitchFamily="34" charset="0"/>
                <a:ea typeface="MuseoModerno" pitchFamily="34" charset="-122"/>
                <a:cs typeface="MuseoModerno" pitchFamily="34" charset="-120"/>
              </a:rPr>
              <a:t>Menampilkan Data</a:t>
            </a:r>
            <a:endParaRPr lang="en-US" sz="6000" dirty="0"/>
          </a:p>
        </p:txBody>
      </p:sp>
      <p:sp>
        <p:nvSpPr>
          <p:cNvPr id="10" name="Shape 6"/>
          <p:cNvSpPr/>
          <p:nvPr/>
        </p:nvSpPr>
        <p:spPr>
          <a:xfrm>
            <a:off x="7253429" y="1512092"/>
            <a:ext cx="6595575" cy="4770175"/>
          </a:xfrm>
          <a:prstGeom prst="rect">
            <a:avLst/>
          </a:prstGeom>
          <a:solidFill>
            <a:srgbClr val="F6F0E4"/>
          </a:solidFill>
          <a:ln/>
        </p:spPr>
      </p:sp>
      <p:sp>
        <p:nvSpPr>
          <p:cNvPr id="13" name="Text 9"/>
          <p:cNvSpPr/>
          <p:nvPr/>
        </p:nvSpPr>
        <p:spPr>
          <a:xfrm>
            <a:off x="7514705" y="1512093"/>
            <a:ext cx="6137127" cy="602495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id-ID" sz="3600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Program akan m</a:t>
            </a:r>
            <a:r>
              <a:rPr lang="en-US" sz="3600" dirty="0" err="1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enampilkan</a:t>
            </a:r>
            <a:r>
              <a:rPr lang="en-US" sz="3600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data </a:t>
            </a:r>
            <a:r>
              <a:rPr lang="en-US" sz="3600" dirty="0" err="1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pencapaian</a:t>
            </a:r>
            <a:r>
              <a:rPr lang="en-US" sz="3600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3600" dirty="0" err="1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dari</a:t>
            </a:r>
            <a:r>
              <a:rPr lang="en-US" sz="3600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3600" dirty="0" err="1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setiap</a:t>
            </a:r>
            <a:r>
              <a:rPr lang="en-US" sz="3600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3600" dirty="0" err="1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kantor</a:t>
            </a:r>
            <a:r>
              <a:rPr lang="en-US" sz="3600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3600" dirty="0" err="1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cabang</a:t>
            </a:r>
            <a:r>
              <a:rPr lang="en-US" sz="3600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3600" dirty="0" err="1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sehingga</a:t>
            </a:r>
            <a:r>
              <a:rPr lang="en-US" sz="3600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id-ID" sz="3600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tampil </a:t>
            </a:r>
            <a:r>
              <a:rPr lang="en-US" sz="3600" dirty="0" err="1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nama</a:t>
            </a:r>
            <a:r>
              <a:rPr lang="en-US" sz="3600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3600" dirty="0" err="1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manajernya</a:t>
            </a:r>
            <a:r>
              <a:rPr lang="id-ID" sz="3600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,</a:t>
            </a:r>
            <a:r>
              <a:rPr lang="en-US" sz="3600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3600" dirty="0" err="1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serta</a:t>
            </a:r>
            <a:r>
              <a:rPr lang="en-US" sz="3600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3600" dirty="0" err="1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jamaah</a:t>
            </a:r>
            <a:r>
              <a:rPr lang="en-US" sz="3600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yang </a:t>
            </a:r>
            <a:r>
              <a:rPr lang="en-US" sz="3600" dirty="0" err="1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telah</a:t>
            </a:r>
            <a:r>
              <a:rPr lang="en-US" sz="3600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3600" dirty="0" err="1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mendaftar</a:t>
            </a:r>
            <a:r>
              <a:rPr lang="id-ID" sz="3600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,</a:t>
            </a:r>
            <a:r>
              <a:rPr lang="en-US" sz="3600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dan </a:t>
            </a:r>
            <a:r>
              <a:rPr lang="en-US" sz="3600" dirty="0" err="1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paket</a:t>
            </a:r>
            <a:r>
              <a:rPr lang="en-US" sz="3600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3600" dirty="0" err="1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apa</a:t>
            </a:r>
            <a:r>
              <a:rPr lang="en-US" sz="3600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yang </a:t>
            </a:r>
            <a:r>
              <a:rPr lang="en-US" sz="3600" dirty="0" err="1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dipilih</a:t>
            </a:r>
            <a:r>
              <a:rPr lang="en-US" sz="3600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oleh </a:t>
            </a:r>
            <a:r>
              <a:rPr lang="en-US" sz="3600" dirty="0" err="1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jamaah</a:t>
            </a:r>
            <a:r>
              <a:rPr lang="en-US" sz="3600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3600" dirty="0" err="1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dari</a:t>
            </a:r>
            <a:r>
              <a:rPr lang="en-US" sz="3600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3600" dirty="0" err="1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setiap</a:t>
            </a:r>
            <a:r>
              <a:rPr lang="en-US" sz="3600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3600" dirty="0" err="1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cabang</a:t>
            </a:r>
            <a:r>
              <a:rPr lang="en-US" sz="3600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3600" dirty="0" err="1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tersebut</a:t>
            </a:r>
            <a:r>
              <a:rPr lang="en-US" sz="3600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.</a:t>
            </a:r>
            <a:endParaRPr lang="en-US" sz="3600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6A86EE41-7896-4904-1693-21EB4A74696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224" y="470034"/>
            <a:ext cx="6137127" cy="7376796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0738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CF5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804506" y="670389"/>
            <a:ext cx="5746433" cy="71818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656"/>
              </a:lnSpc>
              <a:buNone/>
            </a:pPr>
            <a:r>
              <a:rPr lang="en-US" sz="5400" dirty="0">
                <a:solidFill>
                  <a:srgbClr val="124E73"/>
                </a:solidFill>
                <a:latin typeface="MuseoModerno" pitchFamily="34" charset="0"/>
                <a:ea typeface="MuseoModerno" pitchFamily="34" charset="-122"/>
                <a:cs typeface="MuseoModerno" pitchFamily="34" charset="-120"/>
              </a:rPr>
              <a:t>Kesimpulan</a:t>
            </a:r>
            <a:endParaRPr lang="en-US" sz="5400" dirty="0"/>
          </a:p>
        </p:txBody>
      </p:sp>
      <p:sp>
        <p:nvSpPr>
          <p:cNvPr id="7" name="Shape 3"/>
          <p:cNvSpPr/>
          <p:nvPr/>
        </p:nvSpPr>
        <p:spPr>
          <a:xfrm>
            <a:off x="804506" y="1878211"/>
            <a:ext cx="6671116" cy="964742"/>
          </a:xfrm>
          <a:prstGeom prst="roundRect">
            <a:avLst>
              <a:gd name="adj" fmla="val 4075"/>
            </a:avLst>
          </a:prstGeom>
          <a:solidFill>
            <a:srgbClr val="F6F0E4"/>
          </a:solidFill>
          <a:ln/>
        </p:spPr>
      </p:sp>
      <p:sp>
        <p:nvSpPr>
          <p:cNvPr id="9" name="Text 5"/>
          <p:cNvSpPr/>
          <p:nvPr/>
        </p:nvSpPr>
        <p:spPr>
          <a:xfrm>
            <a:off x="1034296" y="2102157"/>
            <a:ext cx="7075408" cy="7355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896"/>
              </a:lnSpc>
              <a:buNone/>
            </a:pPr>
            <a:r>
              <a:rPr lang="en-US" sz="2400" dirty="0" err="1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Pentingnya</a:t>
            </a:r>
            <a:r>
              <a:rPr lang="en-US" sz="2400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2400" dirty="0" err="1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Sistem</a:t>
            </a:r>
            <a:r>
              <a:rPr lang="en-US" sz="2400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Database</a:t>
            </a:r>
            <a:endParaRPr lang="en-US" sz="2400" dirty="0"/>
          </a:p>
        </p:txBody>
      </p:sp>
      <p:sp>
        <p:nvSpPr>
          <p:cNvPr id="10" name="Shape 6"/>
          <p:cNvSpPr/>
          <p:nvPr/>
        </p:nvSpPr>
        <p:spPr>
          <a:xfrm>
            <a:off x="804506" y="3228736"/>
            <a:ext cx="6671116" cy="965359"/>
          </a:xfrm>
          <a:prstGeom prst="roundRect">
            <a:avLst>
              <a:gd name="adj" fmla="val 4075"/>
            </a:avLst>
          </a:prstGeom>
          <a:solidFill>
            <a:srgbClr val="F6F0E4"/>
          </a:solidFill>
          <a:ln/>
        </p:spPr>
      </p:sp>
      <p:sp>
        <p:nvSpPr>
          <p:cNvPr id="12" name="Text 8"/>
          <p:cNvSpPr/>
          <p:nvPr/>
        </p:nvSpPr>
        <p:spPr>
          <a:xfrm>
            <a:off x="1034296" y="3444089"/>
            <a:ext cx="7075408" cy="7355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896"/>
              </a:lnSpc>
              <a:buNone/>
            </a:pPr>
            <a:r>
              <a:rPr lang="en-US" sz="2400" dirty="0" err="1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Efisiensi</a:t>
            </a:r>
            <a:r>
              <a:rPr lang="en-US" sz="2400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2400" dirty="0" err="1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Pengelolaan</a:t>
            </a:r>
            <a:r>
              <a:rPr lang="en-US" sz="2400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Data</a:t>
            </a:r>
            <a:endParaRPr lang="en-US" sz="2400" dirty="0"/>
          </a:p>
        </p:txBody>
      </p:sp>
      <p:sp>
        <p:nvSpPr>
          <p:cNvPr id="13" name="Shape 9"/>
          <p:cNvSpPr/>
          <p:nvPr/>
        </p:nvSpPr>
        <p:spPr>
          <a:xfrm>
            <a:off x="804505" y="4501663"/>
            <a:ext cx="6671118" cy="964742"/>
          </a:xfrm>
          <a:prstGeom prst="roundRect">
            <a:avLst>
              <a:gd name="adj" fmla="val 4075"/>
            </a:avLst>
          </a:prstGeom>
          <a:solidFill>
            <a:srgbClr val="F6F0E4"/>
          </a:solidFill>
          <a:ln/>
        </p:spPr>
      </p:sp>
      <p:sp>
        <p:nvSpPr>
          <p:cNvPr id="15" name="Text 11"/>
          <p:cNvSpPr/>
          <p:nvPr/>
        </p:nvSpPr>
        <p:spPr>
          <a:xfrm>
            <a:off x="1034296" y="4762753"/>
            <a:ext cx="7075408" cy="7355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896"/>
              </a:lnSpc>
              <a:buNone/>
            </a:pPr>
            <a:r>
              <a:rPr lang="en-US" sz="2400" dirty="0" err="1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Kemudahan</a:t>
            </a:r>
            <a:r>
              <a:rPr lang="en-US" sz="2400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2400" dirty="0" err="1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dalam</a:t>
            </a:r>
            <a:r>
              <a:rPr lang="en-US" sz="2400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2400" dirty="0" err="1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Pengambilan</a:t>
            </a:r>
            <a:r>
              <a:rPr lang="en-US" sz="2400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Keputusan</a:t>
            </a:r>
            <a:endParaRPr lang="en-US" sz="2400" dirty="0"/>
          </a:p>
        </p:txBody>
      </p:sp>
      <p:sp>
        <p:nvSpPr>
          <p:cNvPr id="17" name="Shape 3">
            <a:extLst>
              <a:ext uri="{FF2B5EF4-FFF2-40B4-BE49-F238E27FC236}">
                <a16:creationId xmlns:a16="http://schemas.microsoft.com/office/drawing/2014/main" id="{B6809805-6F3C-B741-5A18-0A7DE076D6F7}"/>
              </a:ext>
            </a:extLst>
          </p:cNvPr>
          <p:cNvSpPr/>
          <p:nvPr/>
        </p:nvSpPr>
        <p:spPr>
          <a:xfrm>
            <a:off x="804506" y="5773973"/>
            <a:ext cx="6671118" cy="964742"/>
          </a:xfrm>
          <a:prstGeom prst="roundRect">
            <a:avLst>
              <a:gd name="adj" fmla="val 4075"/>
            </a:avLst>
          </a:prstGeom>
          <a:solidFill>
            <a:srgbClr val="F6F0E4"/>
          </a:solidFill>
          <a:ln/>
        </p:spPr>
      </p:sp>
      <p:sp>
        <p:nvSpPr>
          <p:cNvPr id="18" name="Text 5">
            <a:extLst>
              <a:ext uri="{FF2B5EF4-FFF2-40B4-BE49-F238E27FC236}">
                <a16:creationId xmlns:a16="http://schemas.microsoft.com/office/drawing/2014/main" id="{7416CF08-9420-D60D-E76E-2B98548B2A01}"/>
              </a:ext>
            </a:extLst>
          </p:cNvPr>
          <p:cNvSpPr/>
          <p:nvPr/>
        </p:nvSpPr>
        <p:spPr>
          <a:xfrm>
            <a:off x="1034296" y="5997919"/>
            <a:ext cx="7075408" cy="7355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896"/>
              </a:lnSpc>
              <a:buNone/>
            </a:pPr>
            <a:r>
              <a:rPr lang="en-US" sz="2400" dirty="0" err="1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Fleksibilitas</a:t>
            </a:r>
            <a:r>
              <a:rPr lang="en-US" sz="2400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dan </a:t>
            </a:r>
            <a:r>
              <a:rPr lang="en-US" sz="2400" dirty="0" err="1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Skalabilitas</a:t>
            </a:r>
            <a:endParaRPr lang="en-US" sz="2400" dirty="0"/>
          </a:p>
        </p:txBody>
      </p:sp>
      <p:pic>
        <p:nvPicPr>
          <p:cNvPr id="2050" name="Picture 2" descr="Overview of Database Management System (DBMS)- Meaning and ...">
            <a:extLst>
              <a:ext uri="{FF2B5EF4-FFF2-40B4-BE49-F238E27FC236}">
                <a16:creationId xmlns:a16="http://schemas.microsoft.com/office/drawing/2014/main" id="{4A506D03-9743-FD21-4CB1-78B1307E23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2192" y="1187116"/>
            <a:ext cx="6928208" cy="6112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0738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CF5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0" y="3592711"/>
            <a:ext cx="6172200" cy="77152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6075"/>
              </a:lnSpc>
              <a:buNone/>
            </a:pPr>
            <a:r>
              <a:rPr lang="id-ID" sz="5400" dirty="0">
                <a:solidFill>
                  <a:srgbClr val="124E73"/>
                </a:solidFill>
                <a:latin typeface="MuseoModerno" pitchFamily="34" charset="0"/>
                <a:ea typeface="MuseoModerno" pitchFamily="34" charset="-122"/>
                <a:cs typeface="MuseoModerno" pitchFamily="34" charset="-120"/>
              </a:rPr>
              <a:t>Terima Kasih</a:t>
            </a:r>
            <a:endParaRPr lang="en-US" sz="5400" dirty="0"/>
          </a:p>
        </p:txBody>
      </p:sp>
      <p:pic>
        <p:nvPicPr>
          <p:cNvPr id="3074" name="Picture 2" descr="Database management System">
            <a:extLst>
              <a:ext uri="{FF2B5EF4-FFF2-40B4-BE49-F238E27FC236}">
                <a16:creationId xmlns:a16="http://schemas.microsoft.com/office/drawing/2014/main" id="{9F7D48B4-A0AE-5412-43F9-8D8D1FB9EF1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478"/>
          <a:stretch/>
        </p:blipFill>
        <p:spPr bwMode="auto">
          <a:xfrm>
            <a:off x="6962775" y="242707"/>
            <a:ext cx="7181850" cy="774418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</TotalTime>
  <Words>546</Words>
  <Application>Microsoft Office PowerPoint</Application>
  <PresentationFormat>Custom</PresentationFormat>
  <Paragraphs>79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Arial</vt:lpstr>
      <vt:lpstr>Bahnschrift Condensed</vt:lpstr>
      <vt:lpstr>Calibri</vt:lpstr>
      <vt:lpstr>MuseoModerno</vt:lpstr>
      <vt:lpstr>Source Sans Pro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Muhammad Burhantio</cp:lastModifiedBy>
  <cp:revision>6</cp:revision>
  <dcterms:created xsi:type="dcterms:W3CDTF">2024-07-03T16:18:32Z</dcterms:created>
  <dcterms:modified xsi:type="dcterms:W3CDTF">2024-07-04T02:01:02Z</dcterms:modified>
</cp:coreProperties>
</file>